
<file path=[Content_Types].xml><?xml version="1.0" encoding="utf-8"?>
<Types xmlns="http://schemas.openxmlformats.org/package/2006/content-types">
  <Default ContentType="application/x-fontdata" Extension="fntdata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9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10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3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16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14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4.xml"/>
  <Override ContentType="application/vnd.openxmlformats-officedocument.presentationml.slide+xml" PartName="/ppt/slides/slide1.xml"/>
  <Override ContentType="application/vnd.openxmlformats-officedocument.presentationml.slide+xml" PartName="/ppt/slides/slide10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6.xml"/>
  <Override ContentType="application/vnd.openxmlformats-officedocument.presentationml.slide+xml" PartName="/ppt/slides/slide9.xml"/>
  <Override ContentType="application/vnd.openxmlformats-officedocument.presentationml.slide+xml" PartName="/ppt/slides/slide5.xml"/>
  <Override ContentType="application/vnd.openxmlformats-officedocument.presentationml.slide+xml" PartName="/ppt/slides/slide8.xml"/>
  <Override ContentType="application/vnd.openxmlformats-officedocument.presentationml.slide+xml" PartName="/ppt/slides/slide7.xml"/>
  <Override ContentType="application/vnd.openxmlformats-officedocument.presentationml.notesMaster+xml" PartName="/ppt/notesMasters/notesMaster1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embedTrueTypeFonts="1" strictFirstAndLastChars="0" saveSubsetFonts="1" showSpecialPlsOnTitleSld="0">
  <p:sldMasterIdLst>
    <p:sldMasterId id="2147483664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</p:sldIdLst>
  <p:sldSz cy="6858000" cx="12192000"/>
  <p:notesSz cx="6858000" cy="9144000"/>
  <p:embeddedFontLst>
    <p:embeddedFont>
      <p:font typeface="Inter Light"/>
      <p:regular r:id="rId16"/>
      <p:bold r:id="rId17"/>
      <p:italic r:id="rId18"/>
      <p:boldItalic r:id="rId19"/>
    </p:embeddedFont>
    <p:embeddedFont>
      <p:font typeface="Inter Tight Light"/>
      <p:regular r:id="rId20"/>
      <p:bold r:id="rId21"/>
      <p:italic r:id="rId22"/>
      <p:boldItalic r:id="rId23"/>
    </p:embeddedFont>
    <p:embeddedFont>
      <p:font typeface="Inter"/>
      <p:regular r:id="rId24"/>
      <p:bold r:id="rId25"/>
      <p:italic r:id="rId26"/>
      <p:boldItalic r:id="rId27"/>
    </p:embeddedFont>
    <p:embeddedFont>
      <p:font typeface="Inter Tight ExtraLight"/>
      <p:regular r:id="rId28"/>
      <p:bold r:id="rId29"/>
      <p:italic r:id="rId30"/>
      <p:boldItalic r:id="rId31"/>
    </p:embeddedFont>
    <p:embeddedFont>
      <p:font typeface="Inter Tight"/>
      <p:regular r:id="rId32"/>
      <p:bold r:id="rId33"/>
      <p:italic r:id="rId34"/>
      <p:boldItalic r:id="rId35"/>
    </p:embeddedFont>
    <p:embeddedFont>
      <p:font typeface="Inter Tight SemiBold"/>
      <p:regular r:id="rId36"/>
      <p:bold r:id="rId37"/>
      <p:italic r:id="rId38"/>
      <p:boldItalic r:id="rId39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  <p15:guide id="3" pos="6192">
          <p15:clr>
            <a:srgbClr val="747775"/>
          </p15:clr>
        </p15:guide>
        <p15:guide id="4" pos="1471">
          <p15:clr>
            <a:srgbClr val="747775"/>
          </p15:clr>
        </p15:guide>
        <p15:guide id="5" orient="horz" pos="1151">
          <p15:clr>
            <a:srgbClr val="747775"/>
          </p15:clr>
        </p15:guide>
        <p15:guide id="6" orient="horz" pos="1122">
          <p15:clr>
            <a:srgbClr val="747775"/>
          </p15:clr>
        </p15:guide>
        <p15:guide id="7" orient="horz" pos="696">
          <p15:clr>
            <a:srgbClr val="747775"/>
          </p15:clr>
        </p15:guide>
        <p15:guide id="8" orient="horz" pos="2636">
          <p15:clr>
            <a:srgbClr val="747775"/>
          </p15:clr>
        </p15:guide>
        <p15:guide id="9" pos="5427">
          <p15:clr>
            <a:srgbClr val="747775"/>
          </p15:clr>
        </p15:guide>
        <p15:guide id="10" orient="horz" pos="1442">
          <p15:clr>
            <a:srgbClr val="747775"/>
          </p15:clr>
        </p15:guide>
        <p15:guide id="11" orient="horz" pos="2951">
          <p15:clr>
            <a:srgbClr val="747775"/>
          </p15:clr>
        </p15:guide>
        <p15:guide id="12" pos="825">
          <p15:clr>
            <a:srgbClr val="747775"/>
          </p15:clr>
        </p15:guide>
        <p15:guide id="13" orient="horz" pos="1397">
          <p15:clr>
            <a:srgbClr val="747775"/>
          </p15:clr>
        </p15:guide>
        <p15:guide id="14" orient="horz" pos="2871">
          <p15:clr>
            <a:srgbClr val="747775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2160" orient="horz"/>
        <p:guide pos="3840"/>
        <p:guide pos="6192"/>
        <p:guide pos="1471"/>
        <p:guide pos="1151" orient="horz"/>
        <p:guide pos="1122" orient="horz"/>
        <p:guide pos="696" orient="horz"/>
        <p:guide pos="2636" orient="horz"/>
        <p:guide pos="5427"/>
        <p:guide pos="1442" orient="horz"/>
        <p:guide pos="2951" orient="horz"/>
        <p:guide pos="825"/>
        <p:guide pos="1397" orient="horz"/>
        <p:guide pos="2871" orient="horz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20" Type="http://schemas.openxmlformats.org/officeDocument/2006/relationships/font" Target="fonts/InterTightLight-regular.fntdata"/><Relationship Id="rId22" Type="http://schemas.openxmlformats.org/officeDocument/2006/relationships/font" Target="fonts/InterTightLight-italic.fntdata"/><Relationship Id="rId21" Type="http://schemas.openxmlformats.org/officeDocument/2006/relationships/font" Target="fonts/InterTightLight-bold.fntdata"/><Relationship Id="rId24" Type="http://schemas.openxmlformats.org/officeDocument/2006/relationships/font" Target="fonts/Inter-regular.fntdata"/><Relationship Id="rId23" Type="http://schemas.openxmlformats.org/officeDocument/2006/relationships/font" Target="fonts/InterTightLight-boldItalic.fntdata"/><Relationship Id="rId1" Type="http://schemas.openxmlformats.org/officeDocument/2006/relationships/theme" Target="theme/theme2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26" Type="http://schemas.openxmlformats.org/officeDocument/2006/relationships/font" Target="fonts/Inter-italic.fntdata"/><Relationship Id="rId25" Type="http://schemas.openxmlformats.org/officeDocument/2006/relationships/font" Target="fonts/Inter-bold.fntdata"/><Relationship Id="rId28" Type="http://schemas.openxmlformats.org/officeDocument/2006/relationships/font" Target="fonts/InterTightExtraLight-regular.fntdata"/><Relationship Id="rId27" Type="http://schemas.openxmlformats.org/officeDocument/2006/relationships/font" Target="fonts/Inter-boldItalic.fntdata"/><Relationship Id="rId5" Type="http://schemas.openxmlformats.org/officeDocument/2006/relationships/notesMaster" Target="notesMasters/notesMaster1.xml"/><Relationship Id="rId6" Type="http://schemas.openxmlformats.org/officeDocument/2006/relationships/slide" Target="slides/slide1.xml"/><Relationship Id="rId29" Type="http://schemas.openxmlformats.org/officeDocument/2006/relationships/font" Target="fonts/InterTightExtraLight-bold.fntdata"/><Relationship Id="rId7" Type="http://schemas.openxmlformats.org/officeDocument/2006/relationships/slide" Target="slides/slide2.xml"/><Relationship Id="rId8" Type="http://schemas.openxmlformats.org/officeDocument/2006/relationships/slide" Target="slides/slide3.xml"/><Relationship Id="rId31" Type="http://schemas.openxmlformats.org/officeDocument/2006/relationships/font" Target="fonts/InterTightExtraLight-boldItalic.fntdata"/><Relationship Id="rId30" Type="http://schemas.openxmlformats.org/officeDocument/2006/relationships/font" Target="fonts/InterTightExtraLight-italic.fntdata"/><Relationship Id="rId11" Type="http://schemas.openxmlformats.org/officeDocument/2006/relationships/slide" Target="slides/slide6.xml"/><Relationship Id="rId33" Type="http://schemas.openxmlformats.org/officeDocument/2006/relationships/font" Target="fonts/InterTight-bold.fntdata"/><Relationship Id="rId10" Type="http://schemas.openxmlformats.org/officeDocument/2006/relationships/slide" Target="slides/slide5.xml"/><Relationship Id="rId32" Type="http://schemas.openxmlformats.org/officeDocument/2006/relationships/font" Target="fonts/InterTight-regular.fntdata"/><Relationship Id="rId13" Type="http://schemas.openxmlformats.org/officeDocument/2006/relationships/slide" Target="slides/slide8.xml"/><Relationship Id="rId35" Type="http://schemas.openxmlformats.org/officeDocument/2006/relationships/font" Target="fonts/InterTight-boldItalic.fntdata"/><Relationship Id="rId12" Type="http://schemas.openxmlformats.org/officeDocument/2006/relationships/slide" Target="slides/slide7.xml"/><Relationship Id="rId34" Type="http://schemas.openxmlformats.org/officeDocument/2006/relationships/font" Target="fonts/InterTight-italic.fntdata"/><Relationship Id="rId15" Type="http://schemas.openxmlformats.org/officeDocument/2006/relationships/slide" Target="slides/slide10.xml"/><Relationship Id="rId37" Type="http://schemas.openxmlformats.org/officeDocument/2006/relationships/font" Target="fonts/InterTightSemiBold-bold.fntdata"/><Relationship Id="rId14" Type="http://schemas.openxmlformats.org/officeDocument/2006/relationships/slide" Target="slides/slide9.xml"/><Relationship Id="rId36" Type="http://schemas.openxmlformats.org/officeDocument/2006/relationships/font" Target="fonts/InterTightSemiBold-regular.fntdata"/><Relationship Id="rId17" Type="http://schemas.openxmlformats.org/officeDocument/2006/relationships/font" Target="fonts/InterLight-bold.fntdata"/><Relationship Id="rId39" Type="http://schemas.openxmlformats.org/officeDocument/2006/relationships/font" Target="fonts/InterTightSemiBold-boldItalic.fntdata"/><Relationship Id="rId16" Type="http://schemas.openxmlformats.org/officeDocument/2006/relationships/font" Target="fonts/InterLight-regular.fntdata"/><Relationship Id="rId38" Type="http://schemas.openxmlformats.org/officeDocument/2006/relationships/font" Target="fonts/InterTightSemiBold-italic.fntdata"/><Relationship Id="rId19" Type="http://schemas.openxmlformats.org/officeDocument/2006/relationships/font" Target="fonts/InterLight-boldItalic.fntdata"/><Relationship Id="rId18" Type="http://schemas.openxmlformats.org/officeDocument/2006/relationships/font" Target="fonts/InterLight-italic.fntdata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1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/>
          <p:nvPr>
            <p:ph idx="2" type="hdr"/>
          </p:nvPr>
        </p:nvSpPr>
        <p:spPr>
          <a:xfrm>
            <a:off x="0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4" name="Google Shape;4;n"/>
          <p:cNvSpPr txBox="1"/>
          <p:nvPr>
            <p:ph idx="10" type="dt"/>
          </p:nvPr>
        </p:nvSpPr>
        <p:spPr>
          <a:xfrm>
            <a:off x="3884613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marR="0" rtl="0" algn="r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5" name="Google Shape;5;n"/>
          <p:cNvSpPr/>
          <p:nvPr>
            <p:ph idx="3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6" name="Google Shape;6;n"/>
          <p:cNvSpPr txBox="1"/>
          <p:nvPr>
            <p:ph idx="1" type="body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228600" lvl="0" marL="4572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228600" lvl="5" marL="27432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228600" lvl="6" marL="32004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228600" lvl="7" marL="36576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228600" lvl="8" marL="41148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7" name="Google Shape;7;n"/>
          <p:cNvSpPr txBox="1"/>
          <p:nvPr>
            <p:ph idx="11" type="ftr"/>
          </p:nvPr>
        </p:nvSpPr>
        <p:spPr>
          <a:xfrm>
            <a:off x="0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8" name="Google Shape;8;n"/>
          <p:cNvSpPr txBox="1"/>
          <p:nvPr>
            <p:ph idx="12" type="sldNum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b="0" i="0" lang="en-US" sz="12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‹#›</a:t>
            </a:fld>
            <a:endParaRPr b="0" i="0" sz="12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99" name="Shape 1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0" name="Google Shape;200;g3616ffe4c24_0_0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01" name="Google Shape;201;g3616ffe4c24_0_0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02" name="Google Shape;202;g3616ffe4c24_0_0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08" name="Shape 2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9" name="Google Shape;209;g3646133b844_5_0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0" name="Google Shape;210;g3646133b844_5_0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/>
              <a:t>Este é o slide inicial da sua submissão e será a primeira impressão do seu projeto para os leitores. Seu objetivo é contextualizar de forma clara e objetiva: qual é o projeto, em qual empresa e setor foi implementado, e qual transformação ele proporcionou à operação. Uma introdução bem estruturada ajuda a valorizar o impacto da iniciativa logo de início.</a:t>
            </a:r>
            <a:endParaRPr/>
          </a:p>
        </p:txBody>
      </p:sp>
      <p:sp>
        <p:nvSpPr>
          <p:cNvPr id="211" name="Google Shape;211;g3646133b844_5_0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39" name="Shape 2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0" name="Google Shape;240;g3646133b844_5_30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1" name="Google Shape;241;g3646133b844_5_30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/>
              <a:t>Este é o slide principal da sua submissão e deve apresentar uma visão holística do projeto. Ele precisa comunicar de forma eficaz o desafio enfrentado, a solução adotada e os resultados ou impactos gerados.</a:t>
            </a:r>
            <a:endParaRPr/>
          </a:p>
        </p:txBody>
      </p:sp>
      <p:sp>
        <p:nvSpPr>
          <p:cNvPr id="242" name="Google Shape;242;g3646133b844_5_30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72" name="Shape 2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3" name="Google Shape;273;g3646133b844_5_62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74" name="Google Shape;274;g3646133b844_5_62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/>
              <a:t>Este slide tem como objetivo apresentar a conexão entre os principais desafios enfrentados pela área de manutenção, os objetivos definidos para superá-los e os indicadores utilizados para medir os resultados obtidos.</a:t>
            </a:r>
            <a:endParaRPr/>
          </a:p>
        </p:txBody>
      </p:sp>
      <p:sp>
        <p:nvSpPr>
          <p:cNvPr id="275" name="Google Shape;275;g3646133b844_5_62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13" name="Shape 3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4" name="Google Shape;314;g3646133b844_5_102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15" name="Google Shape;315;g3646133b844_5_102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/>
              <a:t>Este slide tem como objetivo apresentar, de forma clara e organizada, a estratégia de implementação do projeto, dividida em etapas. Cada fase deve conter as principais atividades realizadas, os desafios enfrentados e as soluções adotadas para superá-los.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/>
              <a:t>A proposta é evidenciar como o projeto foi estruturado do diagnóstico à execução, permitindo que a banca avaliadora compreenda o processo de transformação que levou aos resultados alcançados.</a:t>
            </a:r>
            <a:endParaRPr/>
          </a:p>
        </p:txBody>
      </p:sp>
      <p:sp>
        <p:nvSpPr>
          <p:cNvPr id="316" name="Google Shape;316;g3646133b844_5_102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31" name="Shape 3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2" name="Google Shape;332;g3646133b844_5_119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33" name="Google Shape;333;g3646133b844_5_119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/>
              <a:t>Este slide é opcional, mas altamente recomendado. Seu objetivo é demonstrar como a estratégia de manutenção foi aplicada na prática dentro do processo operacional da empresa. Mais do que descrever conceitos ou ferramentas utilizadas, o foco aqui deve ser mostrar a integração entre pessoas e tecnologia que fazem a metodologia acontecer.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/>
              <a:t>Recomendação: Utilize recursos visuais como fluxogramas, diagramas, ilustrações de processo ou esquemas operacionais. Isso ajuda a ilustrar de forma objetiva como o projeto se materializa no dia a dia e onde cada elemento da estratégia se encaixa na jornada da manutenção inteligente.</a:t>
            </a:r>
            <a:endParaRPr/>
          </a:p>
        </p:txBody>
      </p:sp>
      <p:sp>
        <p:nvSpPr>
          <p:cNvPr id="334" name="Google Shape;334;g3646133b844_5_119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56" name="Shape 3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7" name="Google Shape;357;g35e94886eb5_0_0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58" name="Google Shape;358;g35e94886eb5_0_0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/>
              <a:t>KPI’s sugeridos pela banca avaliadora</a:t>
            </a:r>
            <a:endParaRPr/>
          </a:p>
        </p:txBody>
      </p:sp>
      <p:sp>
        <p:nvSpPr>
          <p:cNvPr id="359" name="Google Shape;359;g35e94886eb5_0_0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83" name="Shape 3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4" name="Google Shape;384;g35eeb566487_0_54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85" name="Google Shape;385;g35eeb566487_0_54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86" name="Google Shape;386;g35eeb566487_0_54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98" name="Shape 3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" name="Google Shape;399;g35eeb566487_0_69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00" name="Google Shape;400;g35eeb566487_0_69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01" name="Google Shape;401;g35eeb566487_0_69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13" name="Shape 4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4" name="Google Shape;414;g3617422ffab_2_0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15" name="Google Shape;415;g3617422ffab_2_0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16" name="Google Shape;416;g3617422ffab_2_0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2.png"/><Relationship Id="rId3" Type="http://schemas.openxmlformats.org/officeDocument/2006/relationships/image" Target="../media/image2.png"/><Relationship Id="rId4" Type="http://schemas.openxmlformats.org/officeDocument/2006/relationships/image" Target="../media/image14.png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Relationship Id="rId3" Type="http://schemas.openxmlformats.org/officeDocument/2006/relationships/image" Target="../media/image11.png"/><Relationship Id="rId4" Type="http://schemas.openxmlformats.org/officeDocument/2006/relationships/image" Target="../media/image1.png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5.png"/><Relationship Id="rId3" Type="http://schemas.openxmlformats.org/officeDocument/2006/relationships/image" Target="../media/image9.png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6.png"/><Relationship Id="rId3" Type="http://schemas.openxmlformats.org/officeDocument/2006/relationships/image" Target="../media/image11.png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5.png"/><Relationship Id="rId3" Type="http://schemas.openxmlformats.org/officeDocument/2006/relationships/image" Target="../media/image13.png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0.png"/><Relationship Id="rId3" Type="http://schemas.openxmlformats.org/officeDocument/2006/relationships/image" Target="../media/image8.png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7.png"/><Relationship Id="rId3" Type="http://schemas.openxmlformats.org/officeDocument/2006/relationships/image" Target="../media/image19.png"/><Relationship Id="rId4" Type="http://schemas.openxmlformats.org/officeDocument/2006/relationships/image" Target="../media/image4.png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Relationship Id="rId3" Type="http://schemas.openxmlformats.org/officeDocument/2006/relationships/image" Target="../media/image19.png"/><Relationship Id="rId4" Type="http://schemas.openxmlformats.org/officeDocument/2006/relationships/image" Target="../media/image4.png"/></Relationships>
</file>

<file path=ppt/slideLayouts/_rels/slideLayout1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9.png"/><Relationship Id="rId3" Type="http://schemas.openxmlformats.org/officeDocument/2006/relationships/image" Target="../media/image4.png"/></Relationships>
</file>

<file path=ppt/slideLayouts/_rels/slideLayout1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1_Title">
  <p:cSld name="1_Title">
    <p:spTree>
      <p:nvGrpSpPr>
        <p:cNvPr id="14" name="Shape 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Google Shape;15;p2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6539083" y="413533"/>
            <a:ext cx="5271314" cy="6019131"/>
          </a:xfrm>
          <a:prstGeom prst="rect">
            <a:avLst/>
          </a:prstGeom>
          <a:noFill/>
          <a:ln>
            <a:noFill/>
          </a:ln>
        </p:spPr>
      </p:pic>
      <p:sp>
        <p:nvSpPr>
          <p:cNvPr id="16" name="Google Shape;16;p2"/>
          <p:cNvSpPr txBox="1"/>
          <p:nvPr>
            <p:ph type="ctrTitle"/>
          </p:nvPr>
        </p:nvSpPr>
        <p:spPr>
          <a:xfrm>
            <a:off x="403401" y="2875488"/>
            <a:ext cx="5603100" cy="460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None/>
              <a:defRPr b="0" sz="18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7" name="Google Shape;17;p2"/>
          <p:cNvSpPr txBox="1"/>
          <p:nvPr>
            <p:ph idx="1" type="subTitle"/>
          </p:nvPr>
        </p:nvSpPr>
        <p:spPr>
          <a:xfrm>
            <a:off x="403401" y="3370144"/>
            <a:ext cx="5603100" cy="460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b="0" sz="16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 algn="ctr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accent1"/>
              </a:buClr>
              <a:buSzPts val="2000"/>
              <a:buNone/>
              <a:defRPr sz="2000"/>
            </a:lvl2pPr>
            <a:lvl3pPr lvl="2" algn="ctr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800"/>
              <a:buNone/>
              <a:defRPr sz="1800"/>
            </a:lvl3pPr>
            <a:lvl4pPr lvl="3" algn="ctr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600"/>
              <a:buNone/>
              <a:defRPr sz="16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600"/>
              <a:buNone/>
              <a:defRPr sz="16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600"/>
              <a:buNone/>
              <a:defRPr sz="16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600"/>
              <a:buNone/>
              <a:defRPr sz="16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600"/>
              <a:buNone/>
              <a:defRPr sz="16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600"/>
              <a:buNone/>
              <a:defRPr sz="1600"/>
            </a:lvl9pPr>
          </a:lstStyle>
          <a:p/>
        </p:txBody>
      </p:sp>
      <p:pic>
        <p:nvPicPr>
          <p:cNvPr id="18" name="Google Shape;18;p2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425964" y="413533"/>
            <a:ext cx="1777574" cy="1045473"/>
          </a:xfrm>
          <a:prstGeom prst="rect">
            <a:avLst/>
          </a:prstGeom>
          <a:noFill/>
          <a:ln>
            <a:noFill/>
          </a:ln>
        </p:spPr>
      </p:pic>
      <p:sp>
        <p:nvSpPr>
          <p:cNvPr id="19" name="Google Shape;19;p2"/>
          <p:cNvSpPr/>
          <p:nvPr>
            <p:ph idx="2" type="pic"/>
          </p:nvPr>
        </p:nvSpPr>
        <p:spPr>
          <a:xfrm>
            <a:off x="424742" y="5461112"/>
            <a:ext cx="2144700" cy="971700"/>
          </a:xfrm>
          <a:prstGeom prst="rect">
            <a:avLst/>
          </a:prstGeom>
          <a:noFill/>
          <a:ln>
            <a:noFill/>
          </a:ln>
        </p:spPr>
      </p:sp>
      <p:pic>
        <p:nvPicPr>
          <p:cNvPr id="20" name="Google Shape;20;p2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4908581" y="413533"/>
            <a:ext cx="1097769" cy="560327"/>
          </a:xfrm>
          <a:prstGeom prst="rect">
            <a:avLst/>
          </a:prstGeom>
          <a:noFill/>
          <a:ln>
            <a:noFill/>
          </a:ln>
        </p:spPr>
      </p:pic>
      <p:sp>
        <p:nvSpPr>
          <p:cNvPr id="21" name="Google Shape;21;p2"/>
          <p:cNvSpPr/>
          <p:nvPr>
            <p:ph idx="3" type="pic"/>
          </p:nvPr>
        </p:nvSpPr>
        <p:spPr>
          <a:xfrm>
            <a:off x="6538334" y="1908308"/>
            <a:ext cx="4495500" cy="2257200"/>
          </a:xfrm>
          <a:prstGeom prst="rect">
            <a:avLst/>
          </a:prstGeom>
          <a:noFill/>
          <a:ln>
            <a:noFill/>
          </a:ln>
        </p:spPr>
      </p:sp>
      <p:sp>
        <p:nvSpPr>
          <p:cNvPr id="22" name="Google Shape;22;p2"/>
          <p:cNvSpPr/>
          <p:nvPr>
            <p:ph idx="4" type="pic"/>
          </p:nvPr>
        </p:nvSpPr>
        <p:spPr>
          <a:xfrm>
            <a:off x="3742282" y="5461112"/>
            <a:ext cx="2144700" cy="971700"/>
          </a:xfrm>
          <a:prstGeom prst="rect">
            <a:avLst/>
          </a:prstGeom>
          <a:noFill/>
          <a:ln>
            <a:noFill/>
          </a:ln>
        </p:spPr>
      </p:sp>
      <p:sp>
        <p:nvSpPr>
          <p:cNvPr id="23" name="Google Shape;23;p2"/>
          <p:cNvSpPr txBox="1"/>
          <p:nvPr/>
        </p:nvSpPr>
        <p:spPr>
          <a:xfrm>
            <a:off x="403401" y="4421346"/>
            <a:ext cx="2004900" cy="254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0" i="0" lang="en-US" sz="1000" u="none" cap="none" strike="noStrik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rPr>
              <a:t>PUBLIC</a:t>
            </a:r>
            <a:endParaRPr/>
          </a:p>
        </p:txBody>
      </p:sp>
      <p:sp>
        <p:nvSpPr>
          <p:cNvPr id="24" name="Google Shape;24;p2"/>
          <p:cNvSpPr txBox="1"/>
          <p:nvPr>
            <p:ph idx="5" type="body"/>
          </p:nvPr>
        </p:nvSpPr>
        <p:spPr>
          <a:xfrm>
            <a:off x="403400" y="3875024"/>
            <a:ext cx="5603100" cy="442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algn="l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</a:defRPr>
            </a:lvl1pPr>
            <a:lvl2pPr indent="-228600" lvl="1" marL="91440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accent1"/>
              </a:buClr>
              <a:buSzPts val="1800"/>
              <a:buNone/>
              <a:defRPr/>
            </a:lvl2pPr>
            <a:lvl3pPr indent="-342900" lvl="2" marL="13716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3pPr>
            <a:lvl4pPr indent="-342900" lvl="3" marL="18288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4pPr>
            <a:lvl5pPr indent="-3429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25" name="Google Shape;25;p2"/>
          <p:cNvSpPr txBox="1"/>
          <p:nvPr/>
        </p:nvSpPr>
        <p:spPr>
          <a:xfrm>
            <a:off x="424742" y="1471886"/>
            <a:ext cx="3601500" cy="347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i="0" lang="en-US" sz="24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Entry Pitch Deck</a:t>
            </a:r>
            <a:endParaRPr/>
          </a:p>
        </p:txBody>
      </p:sp>
      <p:sp>
        <p:nvSpPr>
          <p:cNvPr id="26" name="Google Shape;26;p2"/>
          <p:cNvSpPr txBox="1"/>
          <p:nvPr>
            <p:ph idx="6" type="body"/>
          </p:nvPr>
        </p:nvSpPr>
        <p:spPr>
          <a:xfrm>
            <a:off x="381602" y="2211449"/>
            <a:ext cx="5625600" cy="560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algn="l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b="1" sz="2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42900" lvl="1" marL="91440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2pPr>
            <a:lvl3pPr indent="-342900" lvl="2" marL="13716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3pPr>
            <a:lvl4pPr indent="-342900" lvl="3" marL="18288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4pPr>
            <a:lvl5pPr indent="-3429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27" name="Google Shape;27;p2"/>
          <p:cNvSpPr txBox="1"/>
          <p:nvPr>
            <p:ph idx="12" type="sldNum"/>
          </p:nvPr>
        </p:nvSpPr>
        <p:spPr>
          <a:xfrm>
            <a:off x="11409045" y="6333134"/>
            <a:ext cx="731700" cy="525000"/>
          </a:xfrm>
          <a:prstGeom prst="rect">
            <a:avLst/>
          </a:prstGeom>
        </p:spPr>
        <p:txBody>
          <a:bodyPr anchorCtr="0" anchor="t" bIns="0" lIns="0" spcFirstLastPara="1" rIns="0" wrap="square" tIns="0">
            <a:noAutofit/>
          </a:bodyPr>
          <a:lstStyle>
            <a:lvl1pPr lvl="0">
              <a:buNone/>
              <a:defRPr sz="1300"/>
            </a:lvl1pPr>
            <a:lvl2pPr lvl="1">
              <a:buNone/>
              <a:defRPr sz="1300"/>
            </a:lvl2pPr>
            <a:lvl3pPr lvl="2">
              <a:buNone/>
              <a:defRPr sz="1300"/>
            </a:lvl3pPr>
            <a:lvl4pPr lvl="3">
              <a:buNone/>
              <a:defRPr sz="1300"/>
            </a:lvl4pPr>
            <a:lvl5pPr lvl="4">
              <a:buNone/>
              <a:defRPr sz="1300"/>
            </a:lvl5pPr>
            <a:lvl6pPr lvl="5">
              <a:buNone/>
              <a:defRPr sz="1300"/>
            </a:lvl6pPr>
            <a:lvl7pPr lvl="6">
              <a:buNone/>
              <a:defRPr sz="1300"/>
            </a:lvl7pPr>
            <a:lvl8pPr lvl="7">
              <a:buNone/>
              <a:defRPr sz="1300"/>
            </a:lvl8pPr>
            <a:lvl9pPr lvl="8">
              <a:buNone/>
              <a:defRPr sz="1300"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2_Company Information">
  <p:cSld name="2_Company Information">
    <p:spTree>
      <p:nvGrpSpPr>
        <p:cNvPr id="28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3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30" name="Google Shape;30;p3"/>
          <p:cNvSpPr txBox="1"/>
          <p:nvPr/>
        </p:nvSpPr>
        <p:spPr>
          <a:xfrm>
            <a:off x="425482" y="1405555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COMPANY NAME:</a:t>
            </a:r>
            <a:endParaRPr/>
          </a:p>
        </p:txBody>
      </p:sp>
      <p:sp>
        <p:nvSpPr>
          <p:cNvPr id="31" name="Google Shape;31;p3"/>
          <p:cNvSpPr txBox="1"/>
          <p:nvPr/>
        </p:nvSpPr>
        <p:spPr>
          <a:xfrm>
            <a:off x="425482" y="2251907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HEADQUARTERS:</a:t>
            </a:r>
            <a:endParaRPr/>
          </a:p>
        </p:txBody>
      </p:sp>
      <p:sp>
        <p:nvSpPr>
          <p:cNvPr id="32" name="Google Shape;32;p3"/>
          <p:cNvSpPr txBox="1"/>
          <p:nvPr/>
        </p:nvSpPr>
        <p:spPr>
          <a:xfrm>
            <a:off x="425482" y="3098259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INDUSTRY:</a:t>
            </a:r>
            <a:endParaRPr/>
          </a:p>
        </p:txBody>
      </p:sp>
      <p:sp>
        <p:nvSpPr>
          <p:cNvPr id="33" name="Google Shape;33;p3"/>
          <p:cNvSpPr txBox="1"/>
          <p:nvPr/>
        </p:nvSpPr>
        <p:spPr>
          <a:xfrm>
            <a:off x="425482" y="3944611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WEBSITE:</a:t>
            </a:r>
            <a:endParaRPr/>
          </a:p>
        </p:txBody>
      </p:sp>
      <p:sp>
        <p:nvSpPr>
          <p:cNvPr id="34" name="Google Shape;34;p3"/>
          <p:cNvSpPr txBox="1"/>
          <p:nvPr/>
        </p:nvSpPr>
        <p:spPr>
          <a:xfrm>
            <a:off x="425482" y="4790962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NUMBER OF EMPLOYEES:</a:t>
            </a:r>
            <a:endParaRPr/>
          </a:p>
        </p:txBody>
      </p:sp>
      <p:sp>
        <p:nvSpPr>
          <p:cNvPr id="35" name="Google Shape;35;p3"/>
          <p:cNvSpPr txBox="1"/>
          <p:nvPr>
            <p:ph idx="1" type="body"/>
          </p:nvPr>
        </p:nvSpPr>
        <p:spPr>
          <a:xfrm>
            <a:off x="425483" y="1611617"/>
            <a:ext cx="2997000" cy="457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36" name="Google Shape;36;p3"/>
          <p:cNvSpPr txBox="1"/>
          <p:nvPr>
            <p:ph idx="2" type="body"/>
          </p:nvPr>
        </p:nvSpPr>
        <p:spPr>
          <a:xfrm>
            <a:off x="425483" y="2458611"/>
            <a:ext cx="2997000" cy="457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37" name="Google Shape;37;p3"/>
          <p:cNvSpPr txBox="1"/>
          <p:nvPr>
            <p:ph idx="3" type="body"/>
          </p:nvPr>
        </p:nvSpPr>
        <p:spPr>
          <a:xfrm>
            <a:off x="425483" y="3305605"/>
            <a:ext cx="2997000" cy="457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38" name="Google Shape;38;p3"/>
          <p:cNvSpPr txBox="1"/>
          <p:nvPr>
            <p:ph idx="4" type="body"/>
          </p:nvPr>
        </p:nvSpPr>
        <p:spPr>
          <a:xfrm>
            <a:off x="425483" y="4152599"/>
            <a:ext cx="2997000" cy="457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39" name="Google Shape;39;p3"/>
          <p:cNvSpPr txBox="1"/>
          <p:nvPr>
            <p:ph idx="5" type="body"/>
          </p:nvPr>
        </p:nvSpPr>
        <p:spPr>
          <a:xfrm>
            <a:off x="425483" y="4999595"/>
            <a:ext cx="2997000" cy="457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cxnSp>
        <p:nvCxnSpPr>
          <p:cNvPr id="40" name="Google Shape;40;p3"/>
          <p:cNvCxnSpPr/>
          <p:nvPr/>
        </p:nvCxnSpPr>
        <p:spPr>
          <a:xfrm>
            <a:off x="3688104" y="1420668"/>
            <a:ext cx="0" cy="4165200"/>
          </a:xfrm>
          <a:prstGeom prst="straightConnector1">
            <a:avLst/>
          </a:prstGeom>
          <a:noFill/>
          <a:ln cap="flat" cmpd="sng" w="19050">
            <a:solidFill>
              <a:schemeClr val="accent3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41" name="Google Shape;41;p3"/>
          <p:cNvSpPr txBox="1"/>
          <p:nvPr>
            <p:ph idx="6" type="body"/>
          </p:nvPr>
        </p:nvSpPr>
        <p:spPr>
          <a:xfrm>
            <a:off x="4271376" y="1378660"/>
            <a:ext cx="7495200" cy="4165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algn="l">
              <a:lnSpc>
                <a:spcPct val="11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None/>
              <a:defRPr>
                <a:solidFill>
                  <a:schemeClr val="dk1"/>
                </a:solidFill>
              </a:defRPr>
            </a:lvl1pPr>
            <a:lvl2pPr indent="-342900" lvl="1" marL="914400" algn="l">
              <a:lnSpc>
                <a:spcPct val="110000"/>
              </a:lnSpc>
              <a:spcBef>
                <a:spcPts val="6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2pPr>
            <a:lvl3pPr indent="-336550" lvl="2" marL="1371600" algn="l">
              <a:lnSpc>
                <a:spcPct val="11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700"/>
              <a:buChar char="–"/>
              <a:defRPr/>
            </a:lvl3pPr>
            <a:lvl4pPr indent="-330200" lvl="3" marL="1828800" algn="l">
              <a:lnSpc>
                <a:spcPct val="11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600"/>
              <a:buChar char="▪"/>
              <a:defRPr/>
            </a:lvl4pPr>
            <a:lvl5pPr indent="-323850" lvl="4" marL="2286000" algn="l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500"/>
              <a:buChar char="–"/>
              <a:defRPr/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42" name="Google Shape;42;p3"/>
          <p:cNvSpPr txBox="1"/>
          <p:nvPr/>
        </p:nvSpPr>
        <p:spPr>
          <a:xfrm>
            <a:off x="424144" y="318733"/>
            <a:ext cx="42183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Arial"/>
              <a:buNone/>
            </a:pP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Company</a:t>
            </a:r>
            <a:r>
              <a:rPr lang="en-US" sz="18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information</a:t>
            </a:r>
            <a:endParaRPr sz="1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43" name="Google Shape;43;p3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3_Summary">
  <p:cSld name="3_Summary">
    <p:spTree>
      <p:nvGrpSpPr>
        <p:cNvPr id="44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4"/>
          <p:cNvSpPr/>
          <p:nvPr/>
        </p:nvSpPr>
        <p:spPr>
          <a:xfrm>
            <a:off x="-1" y="4424812"/>
            <a:ext cx="12189000" cy="2433300"/>
          </a:xfrm>
          <a:prstGeom prst="rect">
            <a:avLst/>
          </a:prstGeom>
          <a:solidFill>
            <a:schemeClr val="accent3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46" name="Google Shape;46;p4"/>
          <p:cNvSpPr txBox="1"/>
          <p:nvPr>
            <p:ph type="title"/>
          </p:nvPr>
        </p:nvSpPr>
        <p:spPr>
          <a:xfrm>
            <a:off x="425483" y="367091"/>
            <a:ext cx="9596100" cy="4356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Arial"/>
              <a:buNone/>
              <a:defRPr sz="30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7" name="Google Shape;47;p4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 sz="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algn="r">
              <a:spcBef>
                <a:spcPts val="0"/>
              </a:spcBef>
              <a:buNone/>
              <a:defRPr sz="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algn="r">
              <a:spcBef>
                <a:spcPts val="0"/>
              </a:spcBef>
              <a:buNone/>
              <a:defRPr sz="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algn="r">
              <a:spcBef>
                <a:spcPts val="0"/>
              </a:spcBef>
              <a:buNone/>
              <a:defRPr sz="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algn="r">
              <a:spcBef>
                <a:spcPts val="0"/>
              </a:spcBef>
              <a:buNone/>
              <a:defRPr sz="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algn="r">
              <a:spcBef>
                <a:spcPts val="0"/>
              </a:spcBef>
              <a:buNone/>
              <a:defRPr sz="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algn="r">
              <a:spcBef>
                <a:spcPts val="0"/>
              </a:spcBef>
              <a:buNone/>
              <a:defRPr sz="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algn="r">
              <a:spcBef>
                <a:spcPts val="0"/>
              </a:spcBef>
              <a:buNone/>
              <a:defRPr sz="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algn="r">
              <a:spcBef>
                <a:spcPts val="0"/>
              </a:spcBef>
              <a:buNone/>
              <a:defRPr sz="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48" name="Google Shape;48;p4"/>
          <p:cNvSpPr txBox="1"/>
          <p:nvPr/>
        </p:nvSpPr>
        <p:spPr>
          <a:xfrm>
            <a:off x="687583" y="1464342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CHALLENGE:</a:t>
            </a:r>
            <a:endParaRPr/>
          </a:p>
        </p:txBody>
      </p:sp>
      <p:sp>
        <p:nvSpPr>
          <p:cNvPr id="49" name="Google Shape;49;p4"/>
          <p:cNvSpPr/>
          <p:nvPr>
            <p:ph idx="2" type="pic"/>
          </p:nvPr>
        </p:nvSpPr>
        <p:spPr>
          <a:xfrm>
            <a:off x="10178473" y="434504"/>
            <a:ext cx="1587900" cy="803100"/>
          </a:xfrm>
          <a:prstGeom prst="rect">
            <a:avLst/>
          </a:prstGeom>
          <a:noFill/>
          <a:ln>
            <a:noFill/>
          </a:ln>
        </p:spPr>
      </p:sp>
      <p:sp>
        <p:nvSpPr>
          <p:cNvPr id="50" name="Google Shape;50;p4"/>
          <p:cNvSpPr txBox="1"/>
          <p:nvPr/>
        </p:nvSpPr>
        <p:spPr>
          <a:xfrm>
            <a:off x="4555046" y="1464342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SOLUTION:</a:t>
            </a:r>
            <a:endParaRPr/>
          </a:p>
        </p:txBody>
      </p:sp>
      <p:sp>
        <p:nvSpPr>
          <p:cNvPr id="51" name="Google Shape;51;p4"/>
          <p:cNvSpPr txBox="1"/>
          <p:nvPr/>
        </p:nvSpPr>
        <p:spPr>
          <a:xfrm>
            <a:off x="8415014" y="1464342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OUTCOME:</a:t>
            </a:r>
            <a:endParaRPr/>
          </a:p>
        </p:txBody>
      </p:sp>
      <p:sp>
        <p:nvSpPr>
          <p:cNvPr id="52" name="Google Shape;52;p4"/>
          <p:cNvSpPr txBox="1"/>
          <p:nvPr>
            <p:ph idx="1" type="body"/>
          </p:nvPr>
        </p:nvSpPr>
        <p:spPr>
          <a:xfrm>
            <a:off x="727742" y="5612208"/>
            <a:ext cx="2932500" cy="8769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sz="12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53" name="Google Shape;53;p4"/>
          <p:cNvSpPr txBox="1"/>
          <p:nvPr>
            <p:ph idx="3" type="body"/>
          </p:nvPr>
        </p:nvSpPr>
        <p:spPr>
          <a:xfrm>
            <a:off x="4575842" y="5612208"/>
            <a:ext cx="2932500" cy="8769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sz="12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54" name="Google Shape;54;p4"/>
          <p:cNvSpPr txBox="1"/>
          <p:nvPr>
            <p:ph idx="4" type="body"/>
          </p:nvPr>
        </p:nvSpPr>
        <p:spPr>
          <a:xfrm>
            <a:off x="8429385" y="5612208"/>
            <a:ext cx="2932500" cy="8769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sz="12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pic>
        <p:nvPicPr>
          <p:cNvPr descr="A blue gear with a black background&#10;&#10;Description automatically generated" id="55" name="Google Shape;55;p4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406119" y="1430796"/>
            <a:ext cx="220980" cy="220980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A blue dart in a circle&#10;&#10;Description automatically generated" id="56" name="Google Shape;56;p4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4267232" y="1430796"/>
            <a:ext cx="220980" cy="220980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Blue ticks and lines on a black background&#10;&#10;Description automatically generated" id="57" name="Google Shape;57;p4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8111250" y="1430796"/>
            <a:ext cx="220980" cy="220980"/>
          </a:xfrm>
          <a:prstGeom prst="rect">
            <a:avLst/>
          </a:prstGeom>
          <a:noFill/>
          <a:ln>
            <a:noFill/>
          </a:ln>
        </p:spPr>
      </p:pic>
      <p:sp>
        <p:nvSpPr>
          <p:cNvPr id="58" name="Google Shape;58;p4"/>
          <p:cNvSpPr txBox="1"/>
          <p:nvPr>
            <p:ph idx="5" type="body"/>
          </p:nvPr>
        </p:nvSpPr>
        <p:spPr>
          <a:xfrm>
            <a:off x="727742" y="4915514"/>
            <a:ext cx="2932500" cy="5730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-228600" lvl="0" marL="457200" algn="ctr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5800"/>
              <a:buFont typeface="Arial"/>
              <a:buNone/>
              <a:defRPr b="1" sz="5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42900" lvl="1" marL="91440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2pPr>
            <a:lvl3pPr indent="-342900" lvl="2" marL="13716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3pPr>
            <a:lvl4pPr indent="-342900" lvl="3" marL="18288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4pPr>
            <a:lvl5pPr indent="-3429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59" name="Google Shape;59;p4"/>
          <p:cNvSpPr txBox="1"/>
          <p:nvPr>
            <p:ph idx="6" type="body"/>
          </p:nvPr>
        </p:nvSpPr>
        <p:spPr>
          <a:xfrm>
            <a:off x="425483" y="780440"/>
            <a:ext cx="7518900" cy="4263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200"/>
              <a:buFont typeface="Arial"/>
              <a:buNone/>
              <a:defRPr sz="2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60" name="Google Shape;60;p4"/>
          <p:cNvSpPr txBox="1"/>
          <p:nvPr>
            <p:ph idx="7" type="body"/>
          </p:nvPr>
        </p:nvSpPr>
        <p:spPr>
          <a:xfrm>
            <a:off x="4575842" y="4915514"/>
            <a:ext cx="2932500" cy="5730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-228600" lvl="0" marL="457200" algn="ctr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5800"/>
              <a:buFont typeface="Arial"/>
              <a:buNone/>
              <a:defRPr b="1" sz="5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42900" lvl="1" marL="91440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2pPr>
            <a:lvl3pPr indent="-342900" lvl="2" marL="13716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3pPr>
            <a:lvl4pPr indent="-342900" lvl="3" marL="18288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4pPr>
            <a:lvl5pPr indent="-3429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61" name="Google Shape;61;p4"/>
          <p:cNvSpPr txBox="1"/>
          <p:nvPr>
            <p:ph idx="8" type="body"/>
          </p:nvPr>
        </p:nvSpPr>
        <p:spPr>
          <a:xfrm>
            <a:off x="8429385" y="4915514"/>
            <a:ext cx="2932500" cy="5730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-228600" lvl="0" marL="457200" algn="ctr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5800"/>
              <a:buFont typeface="Arial"/>
              <a:buNone/>
              <a:defRPr b="1" sz="5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42900" lvl="1" marL="91440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2pPr>
            <a:lvl3pPr indent="-342900" lvl="2" marL="13716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3pPr>
            <a:lvl4pPr indent="-342900" lvl="3" marL="18288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4pPr>
            <a:lvl5pPr indent="-3429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62" name="Google Shape;62;p4"/>
          <p:cNvSpPr txBox="1"/>
          <p:nvPr>
            <p:ph idx="9" type="body"/>
          </p:nvPr>
        </p:nvSpPr>
        <p:spPr>
          <a:xfrm>
            <a:off x="425482" y="1710192"/>
            <a:ext cx="3547200" cy="2524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5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048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63" name="Google Shape;63;p4"/>
          <p:cNvSpPr txBox="1"/>
          <p:nvPr>
            <p:ph idx="13" type="body"/>
          </p:nvPr>
        </p:nvSpPr>
        <p:spPr>
          <a:xfrm>
            <a:off x="4273582" y="1710192"/>
            <a:ext cx="3537000" cy="2524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64" name="Google Shape;64;p4"/>
          <p:cNvSpPr txBox="1"/>
          <p:nvPr>
            <p:ph idx="14" type="body"/>
          </p:nvPr>
        </p:nvSpPr>
        <p:spPr>
          <a:xfrm>
            <a:off x="8127125" y="1710192"/>
            <a:ext cx="3537000" cy="2524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65" name="Google Shape;65;p4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chemeClr val="lt1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6_Challenges and Objectives 1 of 2">
  <p:cSld name="6_Challenges and Objectives 1 of 2">
    <p:spTree>
      <p:nvGrpSpPr>
        <p:cNvPr id="66" name="Shape 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Google Shape;67;p5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68" name="Google Shape;68;p5"/>
          <p:cNvSpPr txBox="1"/>
          <p:nvPr/>
        </p:nvSpPr>
        <p:spPr>
          <a:xfrm>
            <a:off x="687582" y="1464342"/>
            <a:ext cx="27771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GLOBAL CHALLENGES</a:t>
            </a:r>
            <a:endParaRPr/>
          </a:p>
        </p:txBody>
      </p:sp>
      <p:sp>
        <p:nvSpPr>
          <p:cNvPr id="69" name="Google Shape;69;p5"/>
          <p:cNvSpPr txBox="1"/>
          <p:nvPr>
            <p:ph idx="1" type="body"/>
          </p:nvPr>
        </p:nvSpPr>
        <p:spPr>
          <a:xfrm>
            <a:off x="425482" y="1747645"/>
            <a:ext cx="5304000" cy="3872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5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70" name="Google Shape;70;p5"/>
          <p:cNvSpPr txBox="1"/>
          <p:nvPr>
            <p:ph idx="2" type="body"/>
          </p:nvPr>
        </p:nvSpPr>
        <p:spPr>
          <a:xfrm>
            <a:off x="6478562" y="1747645"/>
            <a:ext cx="5304000" cy="3872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5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cxnSp>
        <p:nvCxnSpPr>
          <p:cNvPr id="71" name="Google Shape;71;p5"/>
          <p:cNvCxnSpPr/>
          <p:nvPr/>
        </p:nvCxnSpPr>
        <p:spPr>
          <a:xfrm>
            <a:off x="6096000" y="1420668"/>
            <a:ext cx="0" cy="4165200"/>
          </a:xfrm>
          <a:prstGeom prst="straightConnector1">
            <a:avLst/>
          </a:prstGeom>
          <a:noFill/>
          <a:ln cap="flat" cmpd="sng" w="22225">
            <a:solidFill>
              <a:schemeClr val="accent3"/>
            </a:solidFill>
            <a:prstDash val="solid"/>
            <a:miter lim="800000"/>
            <a:headEnd len="sm" w="sm" type="none"/>
            <a:tailEnd len="sm" w="sm" type="none"/>
          </a:ln>
        </p:spPr>
      </p:cxnSp>
      <p:pic>
        <p:nvPicPr>
          <p:cNvPr descr="A blue globe with a black background&#10;&#10;Description automatically generated" id="72" name="Google Shape;72;p5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416207" y="1435525"/>
            <a:ext cx="220980" cy="220980"/>
          </a:xfrm>
          <a:prstGeom prst="rect">
            <a:avLst/>
          </a:prstGeom>
          <a:noFill/>
          <a:ln>
            <a:noFill/>
          </a:ln>
        </p:spPr>
      </p:pic>
      <p:sp>
        <p:nvSpPr>
          <p:cNvPr id="73" name="Google Shape;73;p5"/>
          <p:cNvSpPr txBox="1"/>
          <p:nvPr/>
        </p:nvSpPr>
        <p:spPr>
          <a:xfrm>
            <a:off x="424144" y="318733"/>
            <a:ext cx="67386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Arial"/>
              <a:buNone/>
            </a:pP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Challenges</a:t>
            </a:r>
            <a:endParaRPr sz="1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74" name="Google Shape;74;p5"/>
          <p:cNvSpPr txBox="1"/>
          <p:nvPr/>
        </p:nvSpPr>
        <p:spPr>
          <a:xfrm>
            <a:off x="6731629" y="1469625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BUSINESS CHALLENGES</a:t>
            </a:r>
            <a:endParaRPr/>
          </a:p>
        </p:txBody>
      </p:sp>
      <p:pic>
        <p:nvPicPr>
          <p:cNvPr descr="A blue handshake on a black background&#10;&#10;Description automatically generated" id="75" name="Google Shape;75;p5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6466637" y="1435833"/>
            <a:ext cx="220980" cy="220980"/>
          </a:xfrm>
          <a:prstGeom prst="rect">
            <a:avLst/>
          </a:prstGeom>
          <a:noFill/>
          <a:ln>
            <a:noFill/>
          </a:ln>
        </p:spPr>
      </p:pic>
      <p:sp>
        <p:nvSpPr>
          <p:cNvPr id="76" name="Google Shape;76;p5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12_Deployment Details 1 of 3">
  <p:cSld name="12_Deployment Details 1 of 3">
    <p:spTree>
      <p:nvGrpSpPr>
        <p:cNvPr id="77" name="Shape 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" name="Google Shape;78;p6"/>
          <p:cNvSpPr txBox="1"/>
          <p:nvPr>
            <p:ph idx="1" type="body"/>
          </p:nvPr>
        </p:nvSpPr>
        <p:spPr>
          <a:xfrm>
            <a:off x="420757" y="1805796"/>
            <a:ext cx="7495200" cy="4154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algn="l">
              <a:lnSpc>
                <a:spcPct val="11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None/>
              <a:defRPr>
                <a:solidFill>
                  <a:schemeClr val="dk1"/>
                </a:solidFill>
              </a:defRPr>
            </a:lvl1pPr>
            <a:lvl2pPr indent="-342900" lvl="1" marL="914400" algn="l">
              <a:lnSpc>
                <a:spcPct val="11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1800"/>
              <a:buChar char="▪"/>
              <a:defRPr>
                <a:solidFill>
                  <a:schemeClr val="dk1"/>
                </a:solidFill>
              </a:defRPr>
            </a:lvl2pPr>
            <a:lvl3pPr indent="-336550" lvl="2" marL="1371600" algn="l">
              <a:lnSpc>
                <a:spcPct val="110000"/>
              </a:lnSpc>
              <a:spcBef>
                <a:spcPts val="300"/>
              </a:spcBef>
              <a:spcAft>
                <a:spcPts val="0"/>
              </a:spcAft>
              <a:buClr>
                <a:schemeClr val="dk1"/>
              </a:buClr>
              <a:buSzPts val="1700"/>
              <a:buChar char="–"/>
              <a:defRPr>
                <a:solidFill>
                  <a:schemeClr val="dk1"/>
                </a:solidFill>
              </a:defRPr>
            </a:lvl3pPr>
            <a:lvl4pPr indent="-330200" lvl="3" marL="1828800" algn="l">
              <a:lnSpc>
                <a:spcPct val="110000"/>
              </a:lnSpc>
              <a:spcBef>
                <a:spcPts val="100"/>
              </a:spcBef>
              <a:spcAft>
                <a:spcPts val="0"/>
              </a:spcAft>
              <a:buClr>
                <a:schemeClr val="dk1"/>
              </a:buClr>
              <a:buSzPts val="1600"/>
              <a:buChar char="▪"/>
              <a:defRPr>
                <a:solidFill>
                  <a:schemeClr val="dk1"/>
                </a:solidFill>
              </a:defRPr>
            </a:lvl4pPr>
            <a:lvl5pPr indent="-323850" lvl="4" marL="2286000" algn="l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500"/>
              <a:buChar char="–"/>
              <a:defRPr>
                <a:solidFill>
                  <a:schemeClr val="dk1"/>
                </a:solidFill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79" name="Google Shape;79;p6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80" name="Google Shape;80;p6"/>
          <p:cNvSpPr txBox="1"/>
          <p:nvPr/>
        </p:nvSpPr>
        <p:spPr>
          <a:xfrm>
            <a:off x="8709214" y="1581827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DEPLOYMENT STATUS:</a:t>
            </a:r>
            <a:endParaRPr/>
          </a:p>
        </p:txBody>
      </p:sp>
      <p:cxnSp>
        <p:nvCxnSpPr>
          <p:cNvPr id="81" name="Google Shape;81;p6"/>
          <p:cNvCxnSpPr/>
          <p:nvPr/>
        </p:nvCxnSpPr>
        <p:spPr>
          <a:xfrm>
            <a:off x="8312557" y="1585923"/>
            <a:ext cx="0" cy="4422000"/>
          </a:xfrm>
          <a:prstGeom prst="straightConnector1">
            <a:avLst/>
          </a:prstGeom>
          <a:noFill/>
          <a:ln cap="flat" cmpd="sng" w="22225">
            <a:solidFill>
              <a:schemeClr val="accent3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82" name="Google Shape;82;p6"/>
          <p:cNvSpPr txBox="1"/>
          <p:nvPr>
            <p:ph idx="2" type="body"/>
          </p:nvPr>
        </p:nvSpPr>
        <p:spPr>
          <a:xfrm>
            <a:off x="8709214" y="1768729"/>
            <a:ext cx="3057300" cy="4716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83" name="Google Shape;83;p6"/>
          <p:cNvSpPr txBox="1"/>
          <p:nvPr/>
        </p:nvSpPr>
        <p:spPr>
          <a:xfrm>
            <a:off x="8709214" y="3004525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DATE:</a:t>
            </a:r>
            <a:endParaRPr/>
          </a:p>
        </p:txBody>
      </p:sp>
      <p:sp>
        <p:nvSpPr>
          <p:cNvPr id="84" name="Google Shape;84;p6"/>
          <p:cNvSpPr txBox="1"/>
          <p:nvPr>
            <p:ph idx="3" type="body"/>
          </p:nvPr>
        </p:nvSpPr>
        <p:spPr>
          <a:xfrm>
            <a:off x="8709214" y="3191427"/>
            <a:ext cx="3057300" cy="4716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85" name="Google Shape;85;p6"/>
          <p:cNvSpPr txBox="1"/>
          <p:nvPr/>
        </p:nvSpPr>
        <p:spPr>
          <a:xfrm>
            <a:off x="8709214" y="3717220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NUMBER OF END USERS:</a:t>
            </a:r>
            <a:endParaRPr/>
          </a:p>
        </p:txBody>
      </p:sp>
      <p:sp>
        <p:nvSpPr>
          <p:cNvPr id="86" name="Google Shape;86;p6"/>
          <p:cNvSpPr txBox="1"/>
          <p:nvPr>
            <p:ph idx="4" type="body"/>
          </p:nvPr>
        </p:nvSpPr>
        <p:spPr>
          <a:xfrm>
            <a:off x="8709214" y="3904122"/>
            <a:ext cx="3057300" cy="4716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87" name="Google Shape;87;p6"/>
          <p:cNvSpPr txBox="1"/>
          <p:nvPr/>
        </p:nvSpPr>
        <p:spPr>
          <a:xfrm>
            <a:off x="8709214" y="4396297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TRANSACTION VOLUME:</a:t>
            </a:r>
            <a:endParaRPr/>
          </a:p>
        </p:txBody>
      </p:sp>
      <p:sp>
        <p:nvSpPr>
          <p:cNvPr id="88" name="Google Shape;88;p6"/>
          <p:cNvSpPr txBox="1"/>
          <p:nvPr>
            <p:ph idx="5" type="body"/>
          </p:nvPr>
        </p:nvSpPr>
        <p:spPr>
          <a:xfrm>
            <a:off x="8709214" y="4583199"/>
            <a:ext cx="3057300" cy="1410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89" name="Google Shape;89;p6"/>
          <p:cNvSpPr txBox="1"/>
          <p:nvPr/>
        </p:nvSpPr>
        <p:spPr>
          <a:xfrm>
            <a:off x="427481" y="1570810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SAP TECHNOLOGIES USED</a:t>
            </a:r>
            <a:endParaRPr/>
          </a:p>
        </p:txBody>
      </p:sp>
      <p:sp>
        <p:nvSpPr>
          <p:cNvPr id="90" name="Google Shape;90;p6"/>
          <p:cNvSpPr txBox="1"/>
          <p:nvPr/>
        </p:nvSpPr>
        <p:spPr>
          <a:xfrm>
            <a:off x="424144" y="318733"/>
            <a:ext cx="67386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Arial"/>
              <a:buNone/>
            </a:pP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Deployment details 1 of 3</a:t>
            </a:r>
            <a:endParaRPr sz="1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91" name="Google Shape;91;p6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92" name="Google Shape;92;p6"/>
          <p:cNvSpPr txBox="1"/>
          <p:nvPr/>
        </p:nvSpPr>
        <p:spPr>
          <a:xfrm>
            <a:off x="8709214" y="2294522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DEPLOYMENT COUNTRY:</a:t>
            </a:r>
            <a:endParaRPr/>
          </a:p>
        </p:txBody>
      </p:sp>
      <p:sp>
        <p:nvSpPr>
          <p:cNvPr id="93" name="Google Shape;93;p6"/>
          <p:cNvSpPr txBox="1"/>
          <p:nvPr>
            <p:ph idx="6" type="body"/>
          </p:nvPr>
        </p:nvSpPr>
        <p:spPr>
          <a:xfrm>
            <a:off x="8692035" y="2497153"/>
            <a:ext cx="3057300" cy="4716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7_Challenges and Objectives 2 of 2">
  <p:cSld name="7_Challenges and Objectives 2 of 2">
    <p:spTree>
      <p:nvGrpSpPr>
        <p:cNvPr id="94" name="Shape 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" name="Google Shape;95;p7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96" name="Google Shape;96;p7"/>
          <p:cNvSpPr txBox="1"/>
          <p:nvPr/>
        </p:nvSpPr>
        <p:spPr>
          <a:xfrm>
            <a:off x="667263" y="1342422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PROJECT OBJECTIVES</a:t>
            </a:r>
            <a:endParaRPr/>
          </a:p>
        </p:txBody>
      </p:sp>
      <p:sp>
        <p:nvSpPr>
          <p:cNvPr id="97" name="Google Shape;97;p7"/>
          <p:cNvSpPr txBox="1"/>
          <p:nvPr>
            <p:ph idx="1" type="body"/>
          </p:nvPr>
        </p:nvSpPr>
        <p:spPr>
          <a:xfrm>
            <a:off x="6478562" y="1625725"/>
            <a:ext cx="5304000" cy="3869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5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98" name="Google Shape;98;p7"/>
          <p:cNvSpPr txBox="1"/>
          <p:nvPr/>
        </p:nvSpPr>
        <p:spPr>
          <a:xfrm>
            <a:off x="6742266" y="1342422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WHY SAP</a:t>
            </a:r>
            <a:endParaRPr/>
          </a:p>
        </p:txBody>
      </p:sp>
      <p:cxnSp>
        <p:nvCxnSpPr>
          <p:cNvPr id="99" name="Google Shape;99;p7"/>
          <p:cNvCxnSpPr/>
          <p:nvPr/>
        </p:nvCxnSpPr>
        <p:spPr>
          <a:xfrm>
            <a:off x="6096000" y="1420668"/>
            <a:ext cx="0" cy="4165200"/>
          </a:xfrm>
          <a:prstGeom prst="straightConnector1">
            <a:avLst/>
          </a:prstGeom>
          <a:noFill/>
          <a:ln cap="flat" cmpd="sng" w="22225">
            <a:solidFill>
              <a:schemeClr val="accent3"/>
            </a:solidFill>
            <a:prstDash val="solid"/>
            <a:miter lim="800000"/>
            <a:headEnd len="sm" w="sm" type="none"/>
            <a:tailEnd len="sm" w="sm" type="none"/>
          </a:ln>
        </p:spPr>
      </p:cxnSp>
      <p:pic>
        <p:nvPicPr>
          <p:cNvPr descr="A blue triangle with black background&#10;&#10;Description automatically generated" id="100" name="Google Shape;100;p7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6462384" y="1306769"/>
            <a:ext cx="220980" cy="220980"/>
          </a:xfrm>
          <a:prstGeom prst="rect">
            <a:avLst/>
          </a:prstGeom>
          <a:noFill/>
          <a:ln>
            <a:noFill/>
          </a:ln>
        </p:spPr>
      </p:pic>
      <p:sp>
        <p:nvSpPr>
          <p:cNvPr id="101" name="Google Shape;101;p7"/>
          <p:cNvSpPr txBox="1"/>
          <p:nvPr/>
        </p:nvSpPr>
        <p:spPr>
          <a:xfrm>
            <a:off x="424144" y="318733"/>
            <a:ext cx="6738600" cy="6723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Arial"/>
              <a:buNone/>
            </a:pP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Objectives</a:t>
            </a:r>
            <a:endParaRPr sz="1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02" name="Google Shape;102;p7"/>
          <p:cNvSpPr txBox="1"/>
          <p:nvPr>
            <p:ph idx="2" type="body"/>
          </p:nvPr>
        </p:nvSpPr>
        <p:spPr>
          <a:xfrm>
            <a:off x="420757" y="1623381"/>
            <a:ext cx="5304000" cy="3872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algn="l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</a:defRPr>
            </a:lvl1pPr>
            <a:lvl2pPr indent="-342900" lvl="1" marL="91440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2pPr>
            <a:lvl3pPr indent="-342900" lvl="2" marL="13716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3pPr>
            <a:lvl4pPr indent="-342900" lvl="3" marL="18288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4pPr>
            <a:lvl5pPr indent="-3429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pic>
        <p:nvPicPr>
          <p:cNvPr descr="A blue dart in a circle&#10;&#10;Description automatically generated" id="103" name="Google Shape;103;p7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387381" y="1290508"/>
            <a:ext cx="220980" cy="220980"/>
          </a:xfrm>
          <a:prstGeom prst="rect">
            <a:avLst/>
          </a:prstGeom>
          <a:noFill/>
          <a:ln>
            <a:noFill/>
          </a:ln>
        </p:spPr>
      </p:pic>
      <p:sp>
        <p:nvSpPr>
          <p:cNvPr id="104" name="Google Shape;104;p7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8_Project or Use Case">
  <p:cSld name="8_Project or Use Case">
    <p:spTree>
      <p:nvGrpSpPr>
        <p:cNvPr id="105" name="Shape 1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" name="Google Shape;106;p8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107" name="Google Shape;107;p8"/>
          <p:cNvSpPr txBox="1"/>
          <p:nvPr>
            <p:ph idx="1" type="body"/>
          </p:nvPr>
        </p:nvSpPr>
        <p:spPr>
          <a:xfrm>
            <a:off x="425481" y="4224504"/>
            <a:ext cx="11392200" cy="19203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08" name="Google Shape;108;p8"/>
          <p:cNvSpPr txBox="1"/>
          <p:nvPr/>
        </p:nvSpPr>
        <p:spPr>
          <a:xfrm>
            <a:off x="733637" y="3869340"/>
            <a:ext cx="3734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USE OF ARTIFICIAL INTELLIGENCE IN THE PROJECT</a:t>
            </a:r>
            <a:endParaRPr/>
          </a:p>
        </p:txBody>
      </p:sp>
      <p:sp>
        <p:nvSpPr>
          <p:cNvPr id="109" name="Google Shape;109;p8"/>
          <p:cNvSpPr txBox="1"/>
          <p:nvPr>
            <p:ph idx="2" type="body"/>
          </p:nvPr>
        </p:nvSpPr>
        <p:spPr>
          <a:xfrm>
            <a:off x="425482" y="1379825"/>
            <a:ext cx="11363700" cy="2129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5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10" name="Google Shape;110;p8"/>
          <p:cNvSpPr txBox="1"/>
          <p:nvPr/>
        </p:nvSpPr>
        <p:spPr>
          <a:xfrm>
            <a:off x="424144" y="318733"/>
            <a:ext cx="67386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Arial"/>
              <a:buNone/>
            </a:pP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Project or use case</a:t>
            </a:r>
            <a:endParaRPr sz="1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11" name="Google Shape;111;p8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12" name="Google Shape;112;p8"/>
          <p:cNvSpPr txBox="1"/>
          <p:nvPr/>
        </p:nvSpPr>
        <p:spPr>
          <a:xfrm>
            <a:off x="733638" y="1058995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OVERALL USE CASE</a:t>
            </a:r>
            <a:endParaRPr/>
          </a:p>
        </p:txBody>
      </p:sp>
      <p:pic>
        <p:nvPicPr>
          <p:cNvPr descr="A blue globe with a black background&#10;&#10;Description automatically generated" id="113" name="Google Shape;113;p8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420757" y="1025449"/>
            <a:ext cx="220980" cy="220980"/>
          </a:xfrm>
          <a:prstGeom prst="rect">
            <a:avLst/>
          </a:prstGeom>
          <a:noFill/>
          <a:ln>
            <a:noFill/>
          </a:ln>
        </p:spPr>
      </p:pic>
      <p:pic>
        <p:nvPicPr>
          <p:cNvPr id="114" name="Google Shape;114;p8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420757" y="3857492"/>
            <a:ext cx="220979" cy="220979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9_Benefits and Outcomes 1 of 2">
  <p:cSld name="9_Benefits and Outcomes 1 of 2">
    <p:spTree>
      <p:nvGrpSpPr>
        <p:cNvPr id="115" name="Shape 1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A blue icon of a computer screen&#10;&#10;Description automatically generated" id="116" name="Google Shape;116;p9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402735" y="1424227"/>
            <a:ext cx="217537" cy="217537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A blue computer and a phone&#10;&#10;Description automatically generated" id="117" name="Google Shape;117;p9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6452831" y="1406980"/>
            <a:ext cx="255469" cy="255469"/>
          </a:xfrm>
          <a:prstGeom prst="rect">
            <a:avLst/>
          </a:prstGeom>
          <a:noFill/>
          <a:ln>
            <a:noFill/>
          </a:ln>
        </p:spPr>
      </p:pic>
      <p:sp>
        <p:nvSpPr>
          <p:cNvPr id="118" name="Google Shape;118;p9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119" name="Google Shape;119;p9"/>
          <p:cNvSpPr txBox="1"/>
          <p:nvPr/>
        </p:nvSpPr>
        <p:spPr>
          <a:xfrm>
            <a:off x="687583" y="1464342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BUSINESS OR SOCIAL</a:t>
            </a:r>
            <a:endParaRPr/>
          </a:p>
        </p:txBody>
      </p:sp>
      <p:sp>
        <p:nvSpPr>
          <p:cNvPr id="120" name="Google Shape;120;p9"/>
          <p:cNvSpPr txBox="1"/>
          <p:nvPr>
            <p:ph idx="1" type="body"/>
          </p:nvPr>
        </p:nvSpPr>
        <p:spPr>
          <a:xfrm>
            <a:off x="425482" y="1747645"/>
            <a:ext cx="5304000" cy="3872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5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21" name="Google Shape;121;p9"/>
          <p:cNvSpPr txBox="1"/>
          <p:nvPr>
            <p:ph idx="2" type="body"/>
          </p:nvPr>
        </p:nvSpPr>
        <p:spPr>
          <a:xfrm>
            <a:off x="6478562" y="1747645"/>
            <a:ext cx="5304000" cy="3872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5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22" name="Google Shape;122;p9"/>
          <p:cNvSpPr txBox="1"/>
          <p:nvPr/>
        </p:nvSpPr>
        <p:spPr>
          <a:xfrm>
            <a:off x="6758246" y="1464342"/>
            <a:ext cx="20508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IT*</a:t>
            </a:r>
            <a:endParaRPr/>
          </a:p>
        </p:txBody>
      </p:sp>
      <p:cxnSp>
        <p:nvCxnSpPr>
          <p:cNvPr id="123" name="Google Shape;123;p9"/>
          <p:cNvCxnSpPr/>
          <p:nvPr/>
        </p:nvCxnSpPr>
        <p:spPr>
          <a:xfrm>
            <a:off x="6096000" y="1420668"/>
            <a:ext cx="0" cy="4165200"/>
          </a:xfrm>
          <a:prstGeom prst="straightConnector1">
            <a:avLst/>
          </a:prstGeom>
          <a:noFill/>
          <a:ln cap="flat" cmpd="sng" w="25400">
            <a:solidFill>
              <a:schemeClr val="accent3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124" name="Google Shape;124;p9"/>
          <p:cNvSpPr txBox="1"/>
          <p:nvPr/>
        </p:nvSpPr>
        <p:spPr>
          <a:xfrm>
            <a:off x="425481" y="322847"/>
            <a:ext cx="5553900" cy="5289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Benefits and outcomes 1 of 2</a:t>
            </a:r>
            <a:endParaRPr b="1" i="0" sz="3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25" name="Google Shape;125;p9"/>
          <p:cNvSpPr txBox="1"/>
          <p:nvPr>
            <p:ph idx="3" type="body"/>
          </p:nvPr>
        </p:nvSpPr>
        <p:spPr>
          <a:xfrm>
            <a:off x="425482" y="5937163"/>
            <a:ext cx="6027300" cy="38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chemeClr val="accent1"/>
              </a:buClr>
              <a:buSzPts val="1200"/>
              <a:buFont typeface="Arial"/>
              <a:buNone/>
              <a:defRPr sz="1200"/>
            </a:lvl1pPr>
            <a:lvl2pPr indent="-304800" lvl="1" marL="91440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2pPr>
            <a:lvl3pPr indent="-304800" lvl="2" marL="13716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/>
            </a:lvl3pPr>
            <a:lvl4pPr indent="-304800" lvl="3" marL="18288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/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26" name="Google Shape;126;p9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10_Benefits and Outcomes 2 of 2">
  <p:cSld name="10_Benefits and Outcomes 2 of 2">
    <p:spTree>
      <p:nvGrpSpPr>
        <p:cNvPr id="127" name="Shape 1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A blue logo with black background&#10;&#10;Description automatically generated" id="128" name="Google Shape;128;p10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420757" y="1410302"/>
            <a:ext cx="224404" cy="224404"/>
          </a:xfrm>
          <a:prstGeom prst="rect">
            <a:avLst/>
          </a:prstGeom>
          <a:noFill/>
          <a:ln>
            <a:noFill/>
          </a:ln>
        </p:spPr>
      </p:pic>
      <p:sp>
        <p:nvSpPr>
          <p:cNvPr id="129" name="Google Shape;129;p10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130" name="Google Shape;130;p10"/>
          <p:cNvSpPr txBox="1"/>
          <p:nvPr/>
        </p:nvSpPr>
        <p:spPr>
          <a:xfrm>
            <a:off x="726440" y="1464342"/>
            <a:ext cx="39420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PEOPLE RELATED: PERSONAL PERSPECTIVE</a:t>
            </a:r>
            <a:endParaRPr/>
          </a:p>
        </p:txBody>
      </p:sp>
      <p:sp>
        <p:nvSpPr>
          <p:cNvPr id="131" name="Google Shape;131;p10"/>
          <p:cNvSpPr txBox="1"/>
          <p:nvPr>
            <p:ph idx="1" type="body"/>
          </p:nvPr>
        </p:nvSpPr>
        <p:spPr>
          <a:xfrm>
            <a:off x="425482" y="1747645"/>
            <a:ext cx="5304000" cy="3872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5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32" name="Google Shape;132;p10"/>
          <p:cNvSpPr txBox="1"/>
          <p:nvPr>
            <p:ph idx="2" type="body"/>
          </p:nvPr>
        </p:nvSpPr>
        <p:spPr>
          <a:xfrm>
            <a:off x="6977563" y="2338092"/>
            <a:ext cx="4306200" cy="2691000"/>
          </a:xfrm>
          <a:prstGeom prst="rect">
            <a:avLst/>
          </a:prstGeom>
          <a:noFill/>
          <a:ln>
            <a:noFill/>
          </a:ln>
        </p:spPr>
        <p:txBody>
          <a:bodyPr anchorCtr="1" anchor="ctr" bIns="0" lIns="0" spcFirstLastPara="1" rIns="0" wrap="square" tIns="0">
            <a:noAutofit/>
          </a:bodyPr>
          <a:lstStyle>
            <a:lvl1pPr indent="-228600" lvl="0" marL="457200" algn="ctr">
              <a:lnSpc>
                <a:spcPct val="105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b="1"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cxnSp>
        <p:nvCxnSpPr>
          <p:cNvPr id="133" name="Google Shape;133;p10"/>
          <p:cNvCxnSpPr/>
          <p:nvPr/>
        </p:nvCxnSpPr>
        <p:spPr>
          <a:xfrm>
            <a:off x="6096000" y="1420668"/>
            <a:ext cx="0" cy="4165200"/>
          </a:xfrm>
          <a:prstGeom prst="straightConnector1">
            <a:avLst/>
          </a:prstGeom>
          <a:noFill/>
          <a:ln cap="flat" cmpd="sng" w="25400">
            <a:solidFill>
              <a:schemeClr val="accent3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134" name="Google Shape;134;p10"/>
          <p:cNvSpPr txBox="1"/>
          <p:nvPr/>
        </p:nvSpPr>
        <p:spPr>
          <a:xfrm>
            <a:off x="425481" y="322847"/>
            <a:ext cx="6925500" cy="5439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Benefits and outcomes 2 of 2</a:t>
            </a:r>
            <a:endParaRPr b="1" i="0" sz="3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descr="A blue and black symbol&#10;&#10;Description automatically generated with medium confidence" id="135" name="Google Shape;135;p10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11270043" y="4942980"/>
            <a:ext cx="285762" cy="226229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A blue quote marks on a black background&#10;&#10;Description automatically generated" id="136" name="Google Shape;136;p10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6694099" y="2194368"/>
            <a:ext cx="283464" cy="224409"/>
          </a:xfrm>
          <a:prstGeom prst="rect">
            <a:avLst/>
          </a:prstGeom>
          <a:noFill/>
          <a:ln>
            <a:noFill/>
          </a:ln>
        </p:spPr>
      </p:pic>
      <p:sp>
        <p:nvSpPr>
          <p:cNvPr id="137" name="Google Shape;137;p10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11_Architecture">
  <p:cSld name="11_Architecture">
    <p:spTree>
      <p:nvGrpSpPr>
        <p:cNvPr id="138" name="Shape 1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9" name="Google Shape;139;p11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140" name="Google Shape;140;p11"/>
          <p:cNvSpPr txBox="1"/>
          <p:nvPr/>
        </p:nvSpPr>
        <p:spPr>
          <a:xfrm>
            <a:off x="424144" y="318734"/>
            <a:ext cx="6738600" cy="485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Arial"/>
              <a:buNone/>
            </a:pP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Architecture</a:t>
            </a:r>
            <a:endParaRPr sz="1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41" name="Google Shape;141;p11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13_Deployment Details 2 of 3">
  <p:cSld name="13_Deployment Details 2 of 3">
    <p:spTree>
      <p:nvGrpSpPr>
        <p:cNvPr id="142" name="Shape 1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" name="Google Shape;143;p12"/>
          <p:cNvSpPr txBox="1"/>
          <p:nvPr>
            <p:ph idx="1" type="body"/>
          </p:nvPr>
        </p:nvSpPr>
        <p:spPr>
          <a:xfrm>
            <a:off x="425482" y="1608722"/>
            <a:ext cx="7495200" cy="4426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algn="l">
              <a:lnSpc>
                <a:spcPct val="11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None/>
              <a:defRPr>
                <a:solidFill>
                  <a:schemeClr val="dk1"/>
                </a:solidFill>
              </a:defRPr>
            </a:lvl1pPr>
            <a:lvl2pPr indent="-342900" lvl="1" marL="914400" algn="l">
              <a:lnSpc>
                <a:spcPct val="11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1800"/>
              <a:buChar char="▪"/>
              <a:defRPr>
                <a:solidFill>
                  <a:schemeClr val="dk1"/>
                </a:solidFill>
              </a:defRPr>
            </a:lvl2pPr>
            <a:lvl3pPr indent="-336550" lvl="2" marL="1371600" algn="l">
              <a:lnSpc>
                <a:spcPct val="110000"/>
              </a:lnSpc>
              <a:spcBef>
                <a:spcPts val="300"/>
              </a:spcBef>
              <a:spcAft>
                <a:spcPts val="0"/>
              </a:spcAft>
              <a:buClr>
                <a:schemeClr val="dk1"/>
              </a:buClr>
              <a:buSzPts val="1700"/>
              <a:buChar char="–"/>
              <a:defRPr>
                <a:solidFill>
                  <a:schemeClr val="dk1"/>
                </a:solidFill>
              </a:defRPr>
            </a:lvl3pPr>
            <a:lvl4pPr indent="-330200" lvl="3" marL="1828800" algn="l">
              <a:lnSpc>
                <a:spcPct val="110000"/>
              </a:lnSpc>
              <a:spcBef>
                <a:spcPts val="100"/>
              </a:spcBef>
              <a:spcAft>
                <a:spcPts val="0"/>
              </a:spcAft>
              <a:buClr>
                <a:schemeClr val="dk1"/>
              </a:buClr>
              <a:buSzPts val="1600"/>
              <a:buChar char="▪"/>
              <a:defRPr>
                <a:solidFill>
                  <a:schemeClr val="dk1"/>
                </a:solidFill>
              </a:defRPr>
            </a:lvl4pPr>
            <a:lvl5pPr indent="-323850" lvl="4" marL="2286000" algn="l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500"/>
              <a:buChar char="–"/>
              <a:defRPr>
                <a:solidFill>
                  <a:schemeClr val="dk1"/>
                </a:solidFill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44" name="Google Shape;144;p12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145" name="Google Shape;145;p12"/>
          <p:cNvSpPr txBox="1"/>
          <p:nvPr/>
        </p:nvSpPr>
        <p:spPr>
          <a:xfrm>
            <a:off x="8709214" y="1585923"/>
            <a:ext cx="2966100" cy="346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*LICENSED THROUGH THE SAP BUILD/TECH ADOPTION PROGRAM:</a:t>
            </a:r>
            <a:endParaRPr/>
          </a:p>
        </p:txBody>
      </p:sp>
      <p:sp>
        <p:nvSpPr>
          <p:cNvPr id="146" name="Google Shape;146;p12"/>
          <p:cNvSpPr txBox="1"/>
          <p:nvPr>
            <p:ph idx="2" type="body"/>
          </p:nvPr>
        </p:nvSpPr>
        <p:spPr>
          <a:xfrm>
            <a:off x="8709214" y="1932117"/>
            <a:ext cx="3057300" cy="432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47" name="Google Shape;147;p12"/>
          <p:cNvSpPr txBox="1"/>
          <p:nvPr/>
        </p:nvSpPr>
        <p:spPr>
          <a:xfrm>
            <a:off x="8709214" y="2465621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*LISTED ON SAP STORE:</a:t>
            </a:r>
            <a:endParaRPr/>
          </a:p>
        </p:txBody>
      </p:sp>
      <p:sp>
        <p:nvSpPr>
          <p:cNvPr id="148" name="Google Shape;148;p12"/>
          <p:cNvSpPr txBox="1"/>
          <p:nvPr>
            <p:ph idx="3" type="body"/>
          </p:nvPr>
        </p:nvSpPr>
        <p:spPr>
          <a:xfrm>
            <a:off x="8709214" y="2639075"/>
            <a:ext cx="3057300" cy="422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49" name="Google Shape;149;p12"/>
          <p:cNvSpPr txBox="1"/>
          <p:nvPr/>
        </p:nvSpPr>
        <p:spPr>
          <a:xfrm>
            <a:off x="8709214" y="3173905"/>
            <a:ext cx="2405100" cy="3396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*MONETIZED</a:t>
            </a:r>
            <a:b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</a:b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(SOLD TO YOUR CUSTOMERS):</a:t>
            </a:r>
            <a:endParaRPr/>
          </a:p>
        </p:txBody>
      </p:sp>
      <p:sp>
        <p:nvSpPr>
          <p:cNvPr id="150" name="Google Shape;150;p12"/>
          <p:cNvSpPr txBox="1"/>
          <p:nvPr>
            <p:ph idx="4" type="body"/>
          </p:nvPr>
        </p:nvSpPr>
        <p:spPr>
          <a:xfrm>
            <a:off x="8709214" y="3538816"/>
            <a:ext cx="3057300" cy="422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51" name="Google Shape;151;p12"/>
          <p:cNvSpPr txBox="1"/>
          <p:nvPr/>
        </p:nvSpPr>
        <p:spPr>
          <a:xfrm>
            <a:off x="8709214" y="4030786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*CO-INNOVATION WITH SAP:</a:t>
            </a:r>
            <a:endParaRPr/>
          </a:p>
        </p:txBody>
      </p:sp>
      <p:sp>
        <p:nvSpPr>
          <p:cNvPr id="152" name="Google Shape;152;p12"/>
          <p:cNvSpPr txBox="1"/>
          <p:nvPr>
            <p:ph idx="5" type="body"/>
          </p:nvPr>
        </p:nvSpPr>
        <p:spPr>
          <a:xfrm>
            <a:off x="8709214" y="5115459"/>
            <a:ext cx="3057300" cy="229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53" name="Google Shape;153;p12"/>
          <p:cNvSpPr txBox="1"/>
          <p:nvPr/>
        </p:nvSpPr>
        <p:spPr>
          <a:xfrm>
            <a:off x="8709214" y="4748902"/>
            <a:ext cx="2405100" cy="3396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*NUMBER OF CUSTOMERS USING THE SOLUTION/APP:</a:t>
            </a:r>
            <a:endParaRPr/>
          </a:p>
        </p:txBody>
      </p:sp>
      <p:sp>
        <p:nvSpPr>
          <p:cNvPr id="154" name="Google Shape;154;p12"/>
          <p:cNvSpPr txBox="1"/>
          <p:nvPr>
            <p:ph idx="6" type="body"/>
          </p:nvPr>
        </p:nvSpPr>
        <p:spPr>
          <a:xfrm>
            <a:off x="8709214" y="4217887"/>
            <a:ext cx="3057300" cy="504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55" name="Google Shape;155;p12"/>
          <p:cNvSpPr txBox="1"/>
          <p:nvPr>
            <p:ph idx="7" type="body"/>
          </p:nvPr>
        </p:nvSpPr>
        <p:spPr>
          <a:xfrm>
            <a:off x="8709214" y="5619725"/>
            <a:ext cx="3057300" cy="7566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04800" lvl="1" marL="9144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2pPr>
            <a:lvl3pPr indent="-3048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3048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–"/>
              <a:defRPr sz="1200">
                <a:latin typeface="Arial"/>
                <a:ea typeface="Arial"/>
                <a:cs typeface="Arial"/>
                <a:sym typeface="Arial"/>
              </a:defRPr>
            </a:lvl5pPr>
            <a:lvl6pPr indent="-3048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Char char="▪"/>
              <a:defRPr sz="1200"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cxnSp>
        <p:nvCxnSpPr>
          <p:cNvPr id="156" name="Google Shape;156;p12"/>
          <p:cNvCxnSpPr/>
          <p:nvPr/>
        </p:nvCxnSpPr>
        <p:spPr>
          <a:xfrm>
            <a:off x="8312557" y="1585923"/>
            <a:ext cx="0" cy="4748700"/>
          </a:xfrm>
          <a:prstGeom prst="straightConnector1">
            <a:avLst/>
          </a:prstGeom>
          <a:noFill/>
          <a:ln cap="flat" cmpd="sng" w="22225">
            <a:solidFill>
              <a:schemeClr val="accent3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157" name="Google Shape;157;p12"/>
          <p:cNvSpPr txBox="1"/>
          <p:nvPr/>
        </p:nvSpPr>
        <p:spPr>
          <a:xfrm>
            <a:off x="424144" y="318734"/>
            <a:ext cx="6738600" cy="485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Arial"/>
              <a:buNone/>
            </a:pP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Deployment details 2 of 3</a:t>
            </a:r>
            <a:endParaRPr sz="1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58" name="Google Shape;158;p12"/>
          <p:cNvSpPr txBox="1"/>
          <p:nvPr/>
        </p:nvSpPr>
        <p:spPr>
          <a:xfrm>
            <a:off x="408017" y="863002"/>
            <a:ext cx="7904400" cy="554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The following SAP Business Technology Platform (SAP BTP) solutions are part of the project:</a:t>
            </a:r>
            <a:endParaRPr/>
          </a:p>
        </p:txBody>
      </p:sp>
      <p:sp>
        <p:nvSpPr>
          <p:cNvPr id="159" name="Google Shape;159;p12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14_Deployment Details 3 of 3">
  <p:cSld name="14_Deployment Details 3 of 3">
    <p:spTree>
      <p:nvGrpSpPr>
        <p:cNvPr id="160" name="Shape 1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" name="Google Shape;161;p13"/>
          <p:cNvSpPr txBox="1"/>
          <p:nvPr>
            <p:ph idx="1" type="body"/>
          </p:nvPr>
        </p:nvSpPr>
        <p:spPr>
          <a:xfrm>
            <a:off x="425482" y="1585924"/>
            <a:ext cx="7495200" cy="41916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algn="l">
              <a:lnSpc>
                <a:spcPct val="11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None/>
              <a:defRPr>
                <a:solidFill>
                  <a:schemeClr val="dk1"/>
                </a:solidFill>
              </a:defRPr>
            </a:lvl1pPr>
            <a:lvl2pPr indent="-342900" lvl="1" marL="914400" algn="l">
              <a:lnSpc>
                <a:spcPct val="11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1800"/>
              <a:buChar char="▪"/>
              <a:defRPr>
                <a:solidFill>
                  <a:schemeClr val="dk1"/>
                </a:solidFill>
              </a:defRPr>
            </a:lvl2pPr>
            <a:lvl3pPr indent="-336550" lvl="2" marL="1371600" algn="l">
              <a:lnSpc>
                <a:spcPct val="110000"/>
              </a:lnSpc>
              <a:spcBef>
                <a:spcPts val="300"/>
              </a:spcBef>
              <a:spcAft>
                <a:spcPts val="0"/>
              </a:spcAft>
              <a:buClr>
                <a:schemeClr val="dk1"/>
              </a:buClr>
              <a:buSzPts val="1700"/>
              <a:buChar char="–"/>
              <a:defRPr>
                <a:solidFill>
                  <a:schemeClr val="dk1"/>
                </a:solidFill>
              </a:defRPr>
            </a:lvl3pPr>
            <a:lvl4pPr indent="-330200" lvl="3" marL="1828800" algn="l">
              <a:lnSpc>
                <a:spcPct val="110000"/>
              </a:lnSpc>
              <a:spcBef>
                <a:spcPts val="100"/>
              </a:spcBef>
              <a:spcAft>
                <a:spcPts val="0"/>
              </a:spcAft>
              <a:buClr>
                <a:schemeClr val="dk1"/>
              </a:buClr>
              <a:buSzPts val="1600"/>
              <a:buChar char="▪"/>
              <a:defRPr>
                <a:solidFill>
                  <a:schemeClr val="dk1"/>
                </a:solidFill>
              </a:defRPr>
            </a:lvl4pPr>
            <a:lvl5pPr indent="-323850" lvl="4" marL="2286000" algn="l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500"/>
              <a:buChar char="–"/>
              <a:defRPr>
                <a:solidFill>
                  <a:schemeClr val="dk1"/>
                </a:solidFill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62" name="Google Shape;162;p13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63" name="Google Shape;163;p13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164" name="Google Shape;164;p13"/>
          <p:cNvSpPr txBox="1"/>
          <p:nvPr/>
        </p:nvSpPr>
        <p:spPr>
          <a:xfrm>
            <a:off x="8935919" y="1926411"/>
            <a:ext cx="28158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SAP DISCOVERY CENTER MISSION:</a:t>
            </a:r>
            <a:endParaRPr/>
          </a:p>
        </p:txBody>
      </p:sp>
      <p:cxnSp>
        <p:nvCxnSpPr>
          <p:cNvPr id="165" name="Google Shape;165;p13"/>
          <p:cNvCxnSpPr/>
          <p:nvPr/>
        </p:nvCxnSpPr>
        <p:spPr>
          <a:xfrm>
            <a:off x="8312557" y="1585923"/>
            <a:ext cx="0" cy="4191600"/>
          </a:xfrm>
          <a:prstGeom prst="straightConnector1">
            <a:avLst/>
          </a:prstGeom>
          <a:noFill/>
          <a:ln cap="flat" cmpd="sng" w="22225">
            <a:solidFill>
              <a:schemeClr val="accent3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166" name="Google Shape;166;p13"/>
          <p:cNvSpPr txBox="1"/>
          <p:nvPr>
            <p:ph idx="2" type="body"/>
          </p:nvPr>
        </p:nvSpPr>
        <p:spPr>
          <a:xfrm>
            <a:off x="8654861" y="2185351"/>
            <a:ext cx="3111600" cy="3592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67" name="Google Shape;167;p13"/>
          <p:cNvSpPr txBox="1"/>
          <p:nvPr/>
        </p:nvSpPr>
        <p:spPr>
          <a:xfrm>
            <a:off x="8654861" y="1556778"/>
            <a:ext cx="2815800" cy="215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400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Other Packages</a:t>
            </a:r>
            <a:endParaRPr/>
          </a:p>
        </p:txBody>
      </p:sp>
      <p:sp>
        <p:nvSpPr>
          <p:cNvPr id="168" name="Google Shape;168;p13"/>
          <p:cNvSpPr/>
          <p:nvPr>
            <p:ph idx="3" type="body"/>
          </p:nvPr>
        </p:nvSpPr>
        <p:spPr>
          <a:xfrm>
            <a:off x="8654861" y="1900055"/>
            <a:ext cx="206700" cy="206700"/>
          </a:xfrm>
          <a:prstGeom prst="ellipse">
            <a:avLst/>
          </a:prstGeom>
          <a:solidFill>
            <a:schemeClr val="lt1"/>
          </a:solidFill>
          <a:ln cap="flat" cmpd="sng" w="19050">
            <a:solidFill>
              <a:schemeClr val="accent3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1" anchor="ctr" bIns="0" lIns="0" spcFirstLastPara="1" rIns="0" wrap="square" tIns="0">
            <a:normAutofit/>
          </a:bodyPr>
          <a:lstStyle>
            <a:lvl1pPr indent="-228600" lvl="0" marL="457200" algn="l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chemeClr val="accent1"/>
              </a:buClr>
              <a:buSzPts val="100"/>
              <a:buFont typeface="Arial"/>
              <a:buNone/>
              <a:defRPr sz="100"/>
            </a:lvl1pPr>
            <a:lvl2pPr indent="-342900" lvl="1" marL="91440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2pPr>
            <a:lvl3pPr indent="-342900" lvl="2" marL="137160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3pPr>
            <a:lvl4pPr indent="-342900" lvl="3" marL="18288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4pPr>
            <a:lvl5pPr indent="-3429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69" name="Google Shape;169;p13"/>
          <p:cNvSpPr txBox="1"/>
          <p:nvPr/>
        </p:nvSpPr>
        <p:spPr>
          <a:xfrm>
            <a:off x="424144" y="318734"/>
            <a:ext cx="6738600" cy="485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Arial"/>
              <a:buNone/>
            </a:pP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Deployment details 3 of 3</a:t>
            </a:r>
            <a:endParaRPr sz="1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70" name="Google Shape;170;p13"/>
          <p:cNvSpPr txBox="1"/>
          <p:nvPr/>
        </p:nvSpPr>
        <p:spPr>
          <a:xfrm>
            <a:off x="408017" y="863002"/>
            <a:ext cx="7904400" cy="554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The following offerings from SAP services or application packages were utilized during the implementation or deployment phase.</a:t>
            </a:r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15_Additional Information">
  <p:cSld name="15_Additional Information">
    <p:spTree>
      <p:nvGrpSpPr>
        <p:cNvPr id="171" name="Shape 1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2" name="Google Shape;172;p14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173" name="Google Shape;173;p14"/>
          <p:cNvSpPr txBox="1"/>
          <p:nvPr>
            <p:ph idx="1" type="body"/>
          </p:nvPr>
        </p:nvSpPr>
        <p:spPr>
          <a:xfrm>
            <a:off x="425482" y="1379825"/>
            <a:ext cx="11363700" cy="2333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5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74" name="Google Shape;174;p14"/>
          <p:cNvSpPr txBox="1"/>
          <p:nvPr/>
        </p:nvSpPr>
        <p:spPr>
          <a:xfrm>
            <a:off x="424144" y="318733"/>
            <a:ext cx="67386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Arial"/>
              <a:buNone/>
            </a:pP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Additional information</a:t>
            </a:r>
            <a:endParaRPr sz="1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descr="{&quot;templafy&quot;:{&quot;id&quot;:&quot;af239e0d-4a8b-433f-9b37-b4aee9c465c7&quot;}}" id="175" name="Google Shape;175;p14"/>
          <p:cNvSpPr txBox="1"/>
          <p:nvPr/>
        </p:nvSpPr>
        <p:spPr>
          <a:xfrm>
            <a:off x="504001" y="6536751"/>
            <a:ext cx="10155600" cy="138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80"/>
              <a:buFont typeface="Arial"/>
              <a:buNone/>
            </a:pPr>
            <a:r>
              <a:rPr b="0" i="0" lang="en-US" sz="6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© 2025 SAP SE or an SAP affiliate company. All rights reserved. See Legal Notice on www.sap.com/legal-notice for use terms, disclaimers, disclosures, or restrictions related to this material.</a:t>
            </a:r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4_Quote">
  <p:cSld name="4_Quote">
    <p:spTree>
      <p:nvGrpSpPr>
        <p:cNvPr id="176" name="Shape 1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" name="Google Shape;177;p15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178" name="Google Shape;178;p15"/>
          <p:cNvSpPr txBox="1"/>
          <p:nvPr>
            <p:ph idx="1" type="body"/>
          </p:nvPr>
        </p:nvSpPr>
        <p:spPr>
          <a:xfrm>
            <a:off x="2423160" y="1272983"/>
            <a:ext cx="7345800" cy="3655200"/>
          </a:xfrm>
          <a:prstGeom prst="rect">
            <a:avLst/>
          </a:prstGeom>
          <a:noFill/>
          <a:ln>
            <a:noFill/>
          </a:ln>
        </p:spPr>
        <p:txBody>
          <a:bodyPr anchorCtr="1" anchor="ctr" bIns="0" lIns="0" spcFirstLastPara="1" rIns="0" wrap="square" tIns="0">
            <a:noAutofit/>
          </a:bodyPr>
          <a:lstStyle>
            <a:lvl1pPr indent="-228600" lvl="0" marL="457200" algn="ctr">
              <a:lnSpc>
                <a:spcPct val="96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Arial"/>
              <a:buNone/>
              <a:defRPr b="1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Arial"/>
              <a:buNone/>
              <a:defRPr b="1" sz="1400"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Arial"/>
              <a:buNone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79" name="Google Shape;179;p15"/>
          <p:cNvSpPr/>
          <p:nvPr>
            <p:ph idx="2" type="pic"/>
          </p:nvPr>
        </p:nvSpPr>
        <p:spPr>
          <a:xfrm>
            <a:off x="5301978" y="5626130"/>
            <a:ext cx="1587900" cy="803100"/>
          </a:xfrm>
          <a:prstGeom prst="rect">
            <a:avLst/>
          </a:prstGeom>
          <a:noFill/>
          <a:ln>
            <a:noFill/>
          </a:ln>
        </p:spPr>
      </p:sp>
      <p:cxnSp>
        <p:nvCxnSpPr>
          <p:cNvPr id="180" name="Google Shape;180;p15"/>
          <p:cNvCxnSpPr/>
          <p:nvPr/>
        </p:nvCxnSpPr>
        <p:spPr>
          <a:xfrm>
            <a:off x="4232365" y="5522490"/>
            <a:ext cx="3727200" cy="0"/>
          </a:xfrm>
          <a:prstGeom prst="straightConnector1">
            <a:avLst/>
          </a:prstGeom>
          <a:noFill/>
          <a:ln cap="flat" cmpd="sng" w="22225">
            <a:solidFill>
              <a:schemeClr val="accent3"/>
            </a:solidFill>
            <a:prstDash val="solid"/>
            <a:miter lim="800000"/>
            <a:headEnd len="sm" w="sm" type="none"/>
            <a:tailEnd len="sm" w="sm" type="none"/>
          </a:ln>
        </p:spPr>
      </p:cxnSp>
      <p:pic>
        <p:nvPicPr>
          <p:cNvPr id="181" name="Google Shape;181;p15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5531725" y="399369"/>
            <a:ext cx="1128815" cy="663324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A blue and black symbol&#10;&#10;Description automatically generated with medium confidence" id="182" name="Google Shape;182;p15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9878256" y="4606747"/>
            <a:ext cx="473562" cy="374904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A blue quote marks on a black background&#10;&#10;Description automatically generated" id="183" name="Google Shape;183;p15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1832527" y="1243229"/>
            <a:ext cx="475488" cy="376428"/>
          </a:xfrm>
          <a:prstGeom prst="rect">
            <a:avLst/>
          </a:prstGeom>
          <a:noFill/>
          <a:ln>
            <a:noFill/>
          </a:ln>
        </p:spPr>
      </p:pic>
      <p:sp>
        <p:nvSpPr>
          <p:cNvPr id="184" name="Google Shape;184;p15"/>
          <p:cNvSpPr txBox="1"/>
          <p:nvPr>
            <p:ph idx="3" type="body"/>
          </p:nvPr>
        </p:nvSpPr>
        <p:spPr>
          <a:xfrm>
            <a:off x="2707341" y="4994992"/>
            <a:ext cx="6777300" cy="457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b="1"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Arial"/>
              <a:buNone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85" name="Google Shape;185;p15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5_Participating Partner">
  <p:cSld name="5_Participating Partner">
    <p:spTree>
      <p:nvGrpSpPr>
        <p:cNvPr id="186" name="Shape 1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7" name="Google Shape;187;p16"/>
          <p:cNvSpPr txBox="1"/>
          <p:nvPr>
            <p:ph idx="1" type="body"/>
          </p:nvPr>
        </p:nvSpPr>
        <p:spPr>
          <a:xfrm>
            <a:off x="8532351" y="2325902"/>
            <a:ext cx="3054000" cy="2999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1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>
                <a:solidFill>
                  <a:schemeClr val="dk1"/>
                </a:solidFill>
              </a:defRPr>
            </a:lvl1pPr>
            <a:lvl2pPr indent="-342900" lvl="1" marL="914400" algn="l">
              <a:lnSpc>
                <a:spcPct val="110000"/>
              </a:lnSpc>
              <a:spcBef>
                <a:spcPts val="6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2pPr>
            <a:lvl3pPr indent="-336550" lvl="2" marL="1371600" algn="l">
              <a:lnSpc>
                <a:spcPct val="11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700"/>
              <a:buChar char="–"/>
              <a:defRPr/>
            </a:lvl3pPr>
            <a:lvl4pPr indent="-330200" lvl="3" marL="1828800" algn="l">
              <a:lnSpc>
                <a:spcPct val="11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600"/>
              <a:buChar char="▪"/>
              <a:defRPr/>
            </a:lvl4pPr>
            <a:lvl5pPr indent="-323850" lvl="4" marL="2286000" algn="l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500"/>
              <a:buChar char="–"/>
              <a:defRPr/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88" name="Google Shape;188;p16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189" name="Google Shape;189;p16"/>
          <p:cNvSpPr txBox="1"/>
          <p:nvPr/>
        </p:nvSpPr>
        <p:spPr>
          <a:xfrm>
            <a:off x="8532351" y="1409046"/>
            <a:ext cx="2066700" cy="15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000" cap="none">
                <a:solidFill>
                  <a:schemeClr val="accent3"/>
                </a:solidFill>
                <a:latin typeface="Arial"/>
                <a:ea typeface="Arial"/>
                <a:cs typeface="Arial"/>
                <a:sym typeface="Arial"/>
              </a:rPr>
              <a:t>COMPANY NAME:</a:t>
            </a:r>
            <a:endParaRPr/>
          </a:p>
        </p:txBody>
      </p:sp>
      <p:sp>
        <p:nvSpPr>
          <p:cNvPr id="190" name="Google Shape;190;p16"/>
          <p:cNvSpPr txBox="1"/>
          <p:nvPr>
            <p:ph idx="2" type="body"/>
          </p:nvPr>
        </p:nvSpPr>
        <p:spPr>
          <a:xfrm>
            <a:off x="8532352" y="1632042"/>
            <a:ext cx="3049200" cy="549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91" name="Google Shape;191;p16"/>
          <p:cNvSpPr txBox="1"/>
          <p:nvPr>
            <p:ph idx="3" type="body"/>
          </p:nvPr>
        </p:nvSpPr>
        <p:spPr>
          <a:xfrm>
            <a:off x="420624" y="1389888"/>
            <a:ext cx="7401600" cy="4078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▪"/>
              <a:defRPr sz="1400"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Char char="–"/>
              <a:defRPr sz="14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6pPr>
            <a:lvl7pPr indent="-342900" lvl="6" marL="32004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7pPr>
            <a:lvl8pPr indent="-342900" lvl="7" marL="3657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▪"/>
              <a:defRPr/>
            </a:lvl8pPr>
            <a:lvl9pPr indent="-342900" lvl="8" marL="41148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–"/>
              <a:defRPr/>
            </a:lvl9pPr>
          </a:lstStyle>
          <a:p/>
        </p:txBody>
      </p:sp>
      <p:sp>
        <p:nvSpPr>
          <p:cNvPr id="192" name="Google Shape;192;p16"/>
          <p:cNvSpPr txBox="1"/>
          <p:nvPr/>
        </p:nvSpPr>
        <p:spPr>
          <a:xfrm>
            <a:off x="424144" y="318733"/>
            <a:ext cx="67386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Arial"/>
              <a:buNone/>
            </a:pPr>
            <a:r>
              <a:rPr b="1" i="0" lang="en-US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Participating partner information</a:t>
            </a:r>
            <a:endParaRPr sz="1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93" name="Google Shape;193;p16"/>
          <p:cNvSpPr/>
          <p:nvPr>
            <p:ph idx="4" type="pic"/>
          </p:nvPr>
        </p:nvSpPr>
        <p:spPr>
          <a:xfrm>
            <a:off x="420757" y="5545445"/>
            <a:ext cx="1587900" cy="803100"/>
          </a:xfrm>
          <a:prstGeom prst="rect">
            <a:avLst/>
          </a:prstGeom>
          <a:noFill/>
          <a:ln>
            <a:noFill/>
          </a:ln>
        </p:spPr>
      </p:sp>
      <p:cxnSp>
        <p:nvCxnSpPr>
          <p:cNvPr id="194" name="Google Shape;194;p16"/>
          <p:cNvCxnSpPr/>
          <p:nvPr/>
        </p:nvCxnSpPr>
        <p:spPr>
          <a:xfrm>
            <a:off x="8240168" y="1359426"/>
            <a:ext cx="0" cy="4056900"/>
          </a:xfrm>
          <a:prstGeom prst="straightConnector1">
            <a:avLst/>
          </a:prstGeom>
          <a:noFill/>
          <a:ln cap="flat" cmpd="sng" w="22225">
            <a:solidFill>
              <a:schemeClr val="accent3"/>
            </a:solidFill>
            <a:prstDash val="solid"/>
            <a:miter lim="800000"/>
            <a:headEnd len="sm" w="sm" type="none"/>
            <a:tailEnd len="sm" w="sm" type="none"/>
          </a:ln>
        </p:spPr>
      </p:cxnSp>
      <p:pic>
        <p:nvPicPr>
          <p:cNvPr descr="A blue and black symbol&#10;&#10;Description automatically generated with medium confidence" id="195" name="Google Shape;195;p16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11624018" y="5204258"/>
            <a:ext cx="228601" cy="182118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A blue quote marks on a black background&#10;&#10;Description automatically generated" id="196" name="Google Shape;196;p16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8291028" y="2325902"/>
            <a:ext cx="228601" cy="182118"/>
          </a:xfrm>
          <a:prstGeom prst="rect">
            <a:avLst/>
          </a:prstGeom>
          <a:noFill/>
          <a:ln>
            <a:noFill/>
          </a:ln>
        </p:spPr>
      </p:pic>
      <p:sp>
        <p:nvSpPr>
          <p:cNvPr id="197" name="Google Shape;197;p16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type="blank">
  <p:cSld name="BLANK">
    <p:spTree>
      <p:nvGrpSpPr>
        <p:cNvPr id="198" name="Shape 198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3" Type="http://schemas.openxmlformats.org/officeDocument/2006/relationships/slideLayout" Target="../slideLayouts/slideLayout13.xml"/><Relationship Id="rId1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5" Type="http://schemas.openxmlformats.org/officeDocument/2006/relationships/slideLayout" Target="../slideLayouts/slideLayout15.xml"/><Relationship Id="rId14" Type="http://schemas.openxmlformats.org/officeDocument/2006/relationships/slideLayout" Target="../slideLayouts/slideLayout14.xml"/><Relationship Id="rId17" Type="http://schemas.openxmlformats.org/officeDocument/2006/relationships/theme" Target="../theme/theme2.xml"/><Relationship Id="rId16" Type="http://schemas.openxmlformats.org/officeDocument/2006/relationships/slideLayout" Target="../slideLayouts/slideLayout16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1"/>
          <p:cNvSpPr txBox="1"/>
          <p:nvPr>
            <p:ph type="title"/>
          </p:nvPr>
        </p:nvSpPr>
        <p:spPr>
          <a:xfrm>
            <a:off x="609600" y="365125"/>
            <a:ext cx="10972800" cy="851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rmAutofit/>
          </a:bodyPr>
          <a:lstStyle>
            <a:lvl1pPr lvl="0" marR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3200"/>
              <a:buFont typeface="Arial"/>
              <a:buNone/>
              <a:defRPr b="1" i="0" sz="3200" u="none" cap="none" strike="noStrik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/>
        </p:txBody>
      </p:sp>
      <p:sp>
        <p:nvSpPr>
          <p:cNvPr id="11" name="Google Shape;11;p1"/>
          <p:cNvSpPr txBox="1"/>
          <p:nvPr>
            <p:ph idx="1" type="body"/>
          </p:nvPr>
        </p:nvSpPr>
        <p:spPr>
          <a:xfrm>
            <a:off x="609600" y="1825624"/>
            <a:ext cx="10972800" cy="4461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chemeClr val="accent1"/>
              </a:buClr>
              <a:buSzPts val="1800"/>
              <a:buFont typeface="Arial"/>
              <a:buNone/>
              <a:defRPr b="0" i="0" sz="1800" u="none" cap="none" strike="noStrik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42900" lvl="1" marL="914400" marR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accent1"/>
              </a:buClr>
              <a:buSzPts val="1800"/>
              <a:buFont typeface="Noto Sans Symbols"/>
              <a:buChar char="▪"/>
              <a:defRPr b="0" i="0" sz="1800" u="none" cap="none" strike="noStrik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336550" lvl="2" marL="1371600" marR="0" algn="l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chemeClr val="accent1"/>
              </a:buClr>
              <a:buSzPts val="1700"/>
              <a:buFont typeface="NTR"/>
              <a:buChar char="–"/>
              <a:defRPr b="0" i="0" sz="1700" u="none" cap="none" strike="noStrik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330200" lvl="3" marL="1828800" marR="0" algn="l">
              <a:lnSpc>
                <a:spcPct val="100000"/>
              </a:lnSpc>
              <a:spcBef>
                <a:spcPts val="100"/>
              </a:spcBef>
              <a:spcAft>
                <a:spcPts val="0"/>
              </a:spcAft>
              <a:buClr>
                <a:schemeClr val="accent1"/>
              </a:buClr>
              <a:buSzPts val="1600"/>
              <a:buFont typeface="Noto Sans Symbols"/>
              <a:buChar char="▪"/>
              <a:defRPr b="0" i="0" sz="1600" u="none" cap="none" strike="noStrik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323850" lvl="4" marL="22860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500"/>
              <a:buFont typeface="NTR"/>
              <a:buChar char="–"/>
              <a:defRPr b="0" i="0" sz="1500" u="none" cap="none" strike="noStrik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17500" lvl="5" marL="27432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00"/>
              <a:buFont typeface="Noto Sans Symbols"/>
              <a:buChar char="▪"/>
              <a:defRPr b="0" i="0" sz="1400" u="none" cap="none" strike="noStrik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-311150" lvl="6" marL="32004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300"/>
              <a:buFont typeface="NTR"/>
              <a:buChar char="–"/>
              <a:defRPr b="0" i="0" sz="1300" u="none" cap="none" strike="noStrik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-304800" lvl="7" marL="36576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200"/>
              <a:buFont typeface="Noto Sans Symbols"/>
              <a:buChar char="▪"/>
              <a:defRPr b="0" i="0" sz="1200" u="none" cap="none" strike="noStrik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-298450" lvl="8" marL="41148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100"/>
              <a:buFont typeface="NTR"/>
              <a:buChar char="–"/>
              <a:defRPr b="0" i="0" sz="1100" u="none" cap="none" strike="noStrik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12" name="Google Shape;12;p1"/>
          <p:cNvSpPr txBox="1"/>
          <p:nvPr>
            <p:ph idx="11" type="ftr"/>
          </p:nvPr>
        </p:nvSpPr>
        <p:spPr>
          <a:xfrm>
            <a:off x="420757" y="6500472"/>
            <a:ext cx="41148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lvl="0" marR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800" u="none" cap="none" strike="noStrik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 marR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lvl="2" marR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lvl="3" marR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lvl="4" marR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lvl="5" marR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lvl="6" marR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lvl="7" marR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lvl="8" marR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13" name="Google Shape;13;p1"/>
          <p:cNvSpPr txBox="1"/>
          <p:nvPr>
            <p:ph idx="12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spcFirstLastPara="1" rIns="0" wrap="square" tIns="0">
            <a:noAutofit/>
          </a:bodyPr>
          <a:lstStyle>
            <a:lvl1pPr indent="0" lvl="0" marL="0" marR="0" algn="r">
              <a:spcBef>
                <a:spcPts val="0"/>
              </a:spcBef>
              <a:buNone/>
              <a:defRPr b="0" i="0" sz="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spcBef>
                <a:spcPts val="0"/>
              </a:spcBef>
              <a:buNone/>
              <a:defRPr b="0" i="0" sz="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spcBef>
                <a:spcPts val="0"/>
              </a:spcBef>
              <a:buNone/>
              <a:defRPr b="0" i="0" sz="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spcBef>
                <a:spcPts val="0"/>
              </a:spcBef>
              <a:buNone/>
              <a:defRPr b="0" i="0" sz="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spcBef>
                <a:spcPts val="0"/>
              </a:spcBef>
              <a:buNone/>
              <a:defRPr b="0" i="0" sz="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spcBef>
                <a:spcPts val="0"/>
              </a:spcBef>
              <a:buNone/>
              <a:defRPr b="0" i="0" sz="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spcBef>
                <a:spcPts val="0"/>
              </a:spcBef>
              <a:buNone/>
              <a:defRPr b="0" i="0" sz="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spcBef>
                <a:spcPts val="0"/>
              </a:spcBef>
              <a:buNone/>
              <a:defRPr b="0" i="0" sz="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spcBef>
                <a:spcPts val="0"/>
              </a:spcBef>
              <a:buNone/>
              <a:defRPr b="0" i="0" sz="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  <p:sldLayoutId id="2147483661" r:id="rId14"/>
    <p:sldLayoutId id="2147483662" r:id="rId15"/>
    <p:sldLayoutId id="2147483663" r:id="rId16"/>
  </p:sldLayoutIdLst>
  <p:hf dt="0" ftr="0" hdr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  <p:extLst>
    <p:ext uri="{27BBF7A9-308A-43DC-89C8-2F10F3537804}">
      <p15:sldGuideLst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  <p15:guide id="3" pos="7296">
          <p15:clr>
            <a:srgbClr val="F26B43"/>
          </p15:clr>
        </p15:guide>
        <p15:guide id="4" pos="384">
          <p15:clr>
            <a:srgbClr val="F26B43"/>
          </p15:clr>
        </p15:guide>
        <p15:guide id="5" orient="horz" pos="576">
          <p15:clr>
            <a:srgbClr val="F26B43"/>
          </p15:clr>
        </p15:guide>
        <p15:guide id="6" orient="horz" pos="3960">
          <p15:clr>
            <a:srgbClr val="F26B43"/>
          </p15:clr>
        </p15:guide>
        <p15:guide id="7" pos="3696">
          <p15:clr>
            <a:srgbClr val="F26B43"/>
          </p15:clr>
        </p15:guide>
        <p15:guide id="8" pos="3984">
          <p15:clr>
            <a:srgbClr val="F26B43"/>
          </p15:clr>
        </p15:guide>
      </p15:sldGuideLst>
    </p:ext>
  </p:extLst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28.png"/><Relationship Id="rId4" Type="http://schemas.openxmlformats.org/officeDocument/2006/relationships/image" Target="../media/image27.png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25.png"/><Relationship Id="rId4" Type="http://schemas.openxmlformats.org/officeDocument/2006/relationships/image" Target="../media/image23.png"/><Relationship Id="rId5" Type="http://schemas.openxmlformats.org/officeDocument/2006/relationships/image" Target="../media/image24.png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26.png"/><Relationship Id="rId4" Type="http://schemas.openxmlformats.org/officeDocument/2006/relationships/image" Target="../media/image17.png"/><Relationship Id="rId5" Type="http://schemas.openxmlformats.org/officeDocument/2006/relationships/image" Target="../media/image21.png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notesSlide" Target="../notesSlides/notesSlide5.xml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notesSlide" Target="../notesSlides/notesSlide6.xml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notesSlide" Target="../notesSlides/notesSlide7.xml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notesSlide" Target="../notesSlides/notesSlide8.xml"/></Relationships>
</file>

<file path=ppt/slides/_rels/slide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notesSlide" Target="../notesSlides/notesSlide9.xml"/></Relationships>
</file>

<file path=ppt/slides/_rels/slide1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notesSlide" Target="../notesSlides/notesSlide10.xml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03" name="Shape 2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" name="Google Shape;204;p18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1F5F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05" name="Google Shape;205;p18"/>
          <p:cNvSpPr txBox="1"/>
          <p:nvPr/>
        </p:nvSpPr>
        <p:spPr>
          <a:xfrm>
            <a:off x="609600" y="4556950"/>
            <a:ext cx="7553100" cy="965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>
                <a:solidFill>
                  <a:srgbClr val="334155"/>
                </a:solidFill>
                <a:latin typeface="Inter Tight ExtraLight"/>
                <a:ea typeface="Inter Tight ExtraLight"/>
                <a:cs typeface="Inter Tight ExtraLight"/>
                <a:sym typeface="Inter Tight ExtraLight"/>
              </a:rPr>
              <a:t>Pitch Deck para a categoria: </a:t>
            </a:r>
            <a:endParaRPr sz="2400">
              <a:solidFill>
                <a:srgbClr val="334155"/>
              </a:solidFill>
              <a:latin typeface="Inter Tight ExtraLight"/>
              <a:ea typeface="Inter Tight ExtraLight"/>
              <a:cs typeface="Inter Tight ExtraLight"/>
              <a:sym typeface="Inter Tight ExtraLight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>
                <a:solidFill>
                  <a:srgbClr val="334155"/>
                </a:solidFill>
                <a:latin typeface="Inter Tight"/>
                <a:ea typeface="Inter Tight"/>
                <a:cs typeface="Inter Tight"/>
                <a:sym typeface="Inter Tight"/>
              </a:rPr>
              <a:t>Early Adopter</a:t>
            </a:r>
            <a:endParaRPr sz="2400">
              <a:solidFill>
                <a:srgbClr val="334155"/>
              </a:solidFill>
              <a:latin typeface="Inter Tight"/>
              <a:ea typeface="Inter Tight"/>
              <a:cs typeface="Inter Tight"/>
              <a:sym typeface="Inter Tight"/>
            </a:endParaRPr>
          </a:p>
        </p:txBody>
      </p:sp>
      <p:pic>
        <p:nvPicPr>
          <p:cNvPr id="206" name="Google Shape;206;p18" title="TRACTIAN - BLUE 600.png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0718650" y="296950"/>
            <a:ext cx="1024824" cy="1396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07" name="Google Shape;207;p18" title="tractian_awards_2025_3.png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690275" y="2777487"/>
            <a:ext cx="3605057" cy="130302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12" name="Shape 2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" name="Google Shape;213;p19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1F5F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/>
          </a:p>
        </p:txBody>
      </p:sp>
      <p:sp>
        <p:nvSpPr>
          <p:cNvPr id="214" name="Google Shape;214;p19"/>
          <p:cNvSpPr txBox="1"/>
          <p:nvPr/>
        </p:nvSpPr>
        <p:spPr>
          <a:xfrm>
            <a:off x="615275" y="387057"/>
            <a:ext cx="6040200" cy="1262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34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Título do projeto</a:t>
            </a:r>
            <a:endParaRPr sz="34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3600">
              <a:solidFill>
                <a:srgbClr val="0F172A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215" name="Google Shape;215;p19"/>
          <p:cNvSpPr/>
          <p:nvPr/>
        </p:nvSpPr>
        <p:spPr>
          <a:xfrm>
            <a:off x="615275" y="1065249"/>
            <a:ext cx="54807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16" name="Google Shape;216;p19"/>
          <p:cNvSpPr txBox="1"/>
          <p:nvPr/>
        </p:nvSpPr>
        <p:spPr>
          <a:xfrm>
            <a:off x="609600" y="1697005"/>
            <a:ext cx="2324700" cy="408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100">
                <a:solidFill>
                  <a:srgbClr val="334155"/>
                </a:solidFill>
                <a:latin typeface="Inter Tight"/>
                <a:ea typeface="Inter Tight"/>
                <a:cs typeface="Inter Tight"/>
                <a:sym typeface="Inter Tight"/>
              </a:rPr>
              <a:t>Nome da Empresa:</a:t>
            </a:r>
            <a:endParaRPr b="1" sz="1100">
              <a:solidFill>
                <a:srgbClr val="334155"/>
              </a:solidFill>
              <a:latin typeface="Inter Tight"/>
              <a:ea typeface="Inter Tight"/>
              <a:cs typeface="Inter Tight"/>
              <a:sym typeface="Inter Tight"/>
            </a:endParaRPr>
          </a:p>
        </p:txBody>
      </p:sp>
      <p:sp>
        <p:nvSpPr>
          <p:cNvPr id="217" name="Google Shape;217;p19"/>
          <p:cNvSpPr txBox="1"/>
          <p:nvPr/>
        </p:nvSpPr>
        <p:spPr>
          <a:xfrm>
            <a:off x="609600" y="1930166"/>
            <a:ext cx="2116500" cy="408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Insira o nome da empresa participante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18" name="Google Shape;218;p19"/>
          <p:cNvSpPr txBox="1"/>
          <p:nvPr/>
        </p:nvSpPr>
        <p:spPr>
          <a:xfrm>
            <a:off x="609600" y="2523307"/>
            <a:ext cx="2324700" cy="408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100">
                <a:solidFill>
                  <a:srgbClr val="334155"/>
                </a:solidFill>
                <a:latin typeface="Inter Tight"/>
                <a:ea typeface="Inter Tight"/>
                <a:cs typeface="Inter Tight"/>
                <a:sym typeface="Inter Tight"/>
              </a:rPr>
              <a:t>Localização:</a:t>
            </a:r>
            <a:endParaRPr b="1" sz="1100">
              <a:solidFill>
                <a:srgbClr val="334155"/>
              </a:solidFill>
              <a:latin typeface="Inter Tight"/>
              <a:ea typeface="Inter Tight"/>
              <a:cs typeface="Inter Tight"/>
              <a:sym typeface="Inter Tight"/>
            </a:endParaRPr>
          </a:p>
        </p:txBody>
      </p:sp>
      <p:sp>
        <p:nvSpPr>
          <p:cNvPr id="219" name="Google Shape;219;p19"/>
          <p:cNvSpPr txBox="1"/>
          <p:nvPr/>
        </p:nvSpPr>
        <p:spPr>
          <a:xfrm>
            <a:off x="609600" y="2756475"/>
            <a:ext cx="1987500" cy="408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Informe a cidade e estado onde o projeto foi realizado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20" name="Google Shape;220;p19"/>
          <p:cNvSpPr txBox="1"/>
          <p:nvPr/>
        </p:nvSpPr>
        <p:spPr>
          <a:xfrm>
            <a:off x="609600" y="3349609"/>
            <a:ext cx="2324700" cy="408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100">
                <a:solidFill>
                  <a:srgbClr val="334155"/>
                </a:solidFill>
                <a:latin typeface="Inter Tight"/>
                <a:ea typeface="Inter Tight"/>
                <a:cs typeface="Inter Tight"/>
                <a:sym typeface="Inter Tight"/>
              </a:rPr>
              <a:t>Setor:</a:t>
            </a:r>
            <a:endParaRPr b="1" sz="1100">
              <a:solidFill>
                <a:srgbClr val="334155"/>
              </a:solidFill>
              <a:latin typeface="Inter Tight"/>
              <a:ea typeface="Inter Tight"/>
              <a:cs typeface="Inter Tight"/>
              <a:sym typeface="Inter Tight"/>
            </a:endParaRPr>
          </a:p>
        </p:txBody>
      </p:sp>
      <p:sp>
        <p:nvSpPr>
          <p:cNvPr id="221" name="Google Shape;221;p19"/>
          <p:cNvSpPr txBox="1"/>
          <p:nvPr/>
        </p:nvSpPr>
        <p:spPr>
          <a:xfrm>
            <a:off x="609600" y="3593725"/>
            <a:ext cx="1987500" cy="408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Informe o setor de atuação da companhia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22" name="Google Shape;222;p19"/>
          <p:cNvSpPr txBox="1"/>
          <p:nvPr/>
        </p:nvSpPr>
        <p:spPr>
          <a:xfrm>
            <a:off x="609600" y="4175910"/>
            <a:ext cx="2324700" cy="408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100">
                <a:solidFill>
                  <a:srgbClr val="334155"/>
                </a:solidFill>
                <a:latin typeface="Inter Tight"/>
                <a:ea typeface="Inter Tight"/>
                <a:cs typeface="Inter Tight"/>
                <a:sym typeface="Inter Tight"/>
              </a:rPr>
              <a:t>Site da Empresa:</a:t>
            </a:r>
            <a:endParaRPr b="1" sz="1100">
              <a:solidFill>
                <a:srgbClr val="334155"/>
              </a:solidFill>
              <a:latin typeface="Inter Tight"/>
              <a:ea typeface="Inter Tight"/>
              <a:cs typeface="Inter Tight"/>
              <a:sym typeface="Inter Tight"/>
            </a:endParaRPr>
          </a:p>
        </p:txBody>
      </p:sp>
      <p:sp>
        <p:nvSpPr>
          <p:cNvPr id="223" name="Google Shape;223;p19"/>
          <p:cNvSpPr txBox="1"/>
          <p:nvPr/>
        </p:nvSpPr>
        <p:spPr>
          <a:xfrm>
            <a:off x="609600" y="4409060"/>
            <a:ext cx="2171700" cy="408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Informe a URL institucional da empresa.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24" name="Google Shape;224;p19"/>
          <p:cNvSpPr txBox="1"/>
          <p:nvPr/>
        </p:nvSpPr>
        <p:spPr>
          <a:xfrm>
            <a:off x="609600" y="5002200"/>
            <a:ext cx="1987500" cy="408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100">
                <a:solidFill>
                  <a:srgbClr val="334155"/>
                </a:solidFill>
                <a:latin typeface="Inter Tight"/>
                <a:ea typeface="Inter Tight"/>
                <a:cs typeface="Inter Tight"/>
                <a:sym typeface="Inter Tight"/>
              </a:rPr>
              <a:t>Número de Funcionários</a:t>
            </a:r>
            <a:endParaRPr b="1" sz="1100">
              <a:solidFill>
                <a:srgbClr val="334155"/>
              </a:solidFill>
              <a:latin typeface="Inter Tight"/>
              <a:ea typeface="Inter Tight"/>
              <a:cs typeface="Inter Tight"/>
              <a:sym typeface="Inter Tight"/>
            </a:endParaRPr>
          </a:p>
        </p:txBody>
      </p:sp>
      <p:sp>
        <p:nvSpPr>
          <p:cNvPr id="225" name="Google Shape;225;p19"/>
          <p:cNvSpPr txBox="1"/>
          <p:nvPr/>
        </p:nvSpPr>
        <p:spPr>
          <a:xfrm>
            <a:off x="609600" y="5227144"/>
            <a:ext cx="2116500" cy="408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Número total ou aproximado de colaboradores.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26" name="Google Shape;226;p19"/>
          <p:cNvSpPr txBox="1"/>
          <p:nvPr/>
        </p:nvSpPr>
        <p:spPr>
          <a:xfrm>
            <a:off x="609600" y="5828525"/>
            <a:ext cx="1987500" cy="408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1100">
                <a:solidFill>
                  <a:srgbClr val="334155"/>
                </a:solidFill>
                <a:latin typeface="Inter Tight"/>
                <a:ea typeface="Inter Tight"/>
                <a:cs typeface="Inter Tight"/>
                <a:sym typeface="Inter Tight"/>
              </a:rPr>
              <a:t>Período de Execução</a:t>
            </a:r>
            <a:endParaRPr b="1" sz="1100">
              <a:solidFill>
                <a:srgbClr val="334155"/>
              </a:solidFill>
              <a:latin typeface="Inter Tight"/>
              <a:ea typeface="Inter Tight"/>
              <a:cs typeface="Inter Tight"/>
              <a:sym typeface="Inter Tight"/>
            </a:endParaRPr>
          </a:p>
        </p:txBody>
      </p:sp>
      <p:sp>
        <p:nvSpPr>
          <p:cNvPr id="227" name="Google Shape;227;p19"/>
          <p:cNvSpPr txBox="1"/>
          <p:nvPr/>
        </p:nvSpPr>
        <p:spPr>
          <a:xfrm>
            <a:off x="609600" y="6051187"/>
            <a:ext cx="2116500" cy="920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(ex: Jan/2023 – Mar/2024)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28" name="Google Shape;228;p19"/>
          <p:cNvSpPr txBox="1"/>
          <p:nvPr/>
        </p:nvSpPr>
        <p:spPr>
          <a:xfrm>
            <a:off x="3341075" y="1597750"/>
            <a:ext cx="8241300" cy="340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1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Resumo Executivo</a:t>
            </a:r>
            <a:endParaRPr sz="21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3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Apresente uma visão geral clara e objetiva do projeto de manutenção, destacando o contexto da empresa e os principais resultados alcançados. Não é necessário detalhar os desafios e as soluções neste momento — os próximos slides serão dedicados a esses pontos. O texto deve ser conciso e atrativo, permitindo que o leitor compreenda rapidamente a relevância e o impacto do projeto. (Limite recomendado: 100 a 150 palavras)</a:t>
            </a:r>
            <a:endParaRPr sz="1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29" name="Google Shape;229;p19"/>
          <p:cNvSpPr txBox="1"/>
          <p:nvPr/>
        </p:nvSpPr>
        <p:spPr>
          <a:xfrm>
            <a:off x="5769200" y="4044950"/>
            <a:ext cx="5612400" cy="1829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84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Depoimento do Responsável</a:t>
            </a:r>
            <a:endParaRPr sz="1084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lnSpc>
                <a:spcPct val="110000"/>
              </a:lnSpc>
              <a:spcBef>
                <a:spcPts val="1600"/>
              </a:spcBef>
              <a:spcAft>
                <a:spcPts val="0"/>
              </a:spcAft>
              <a:buNone/>
            </a:pPr>
            <a:r>
              <a:rPr i="1" lang="en-US" sz="1800">
                <a:solidFill>
                  <a:srgbClr val="334155"/>
                </a:solidFill>
                <a:highlight>
                  <a:srgbClr val="DBEAFE"/>
                </a:highlight>
                <a:latin typeface="Inter Tight Light"/>
                <a:ea typeface="Inter Tight Light"/>
                <a:cs typeface="Inter Tight Light"/>
                <a:sym typeface="Inter Tight Light"/>
              </a:rPr>
              <a:t>A citação deve descrever a transformação alcançada com a solução de manutenção adotada. Certifique-se de que a frase destaque a importância da tecnologia aplicada e seus benefícios para a operação.</a:t>
            </a:r>
            <a:endParaRPr sz="1900">
              <a:solidFill>
                <a:srgbClr val="334155"/>
              </a:solidFill>
              <a:highlight>
                <a:srgbClr val="DBEAFE"/>
              </a:highlight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30" name="Google Shape;230;p19"/>
          <p:cNvSpPr/>
          <p:nvPr/>
        </p:nvSpPr>
        <p:spPr>
          <a:xfrm>
            <a:off x="3401750" y="4096775"/>
            <a:ext cx="1825500" cy="1829100"/>
          </a:xfrm>
          <a:prstGeom prst="rect">
            <a:avLst/>
          </a:prstGeom>
          <a:noFill/>
          <a:ln cap="flat" cmpd="sng" w="28575">
            <a:solidFill>
              <a:srgbClr val="FACC15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31" name="Google Shape;231;p19"/>
          <p:cNvSpPr/>
          <p:nvPr/>
        </p:nvSpPr>
        <p:spPr>
          <a:xfrm>
            <a:off x="2902000" y="1827825"/>
            <a:ext cx="13500" cy="4458900"/>
          </a:xfrm>
          <a:prstGeom prst="rect">
            <a:avLst/>
          </a:prstGeom>
          <a:solidFill>
            <a:srgbClr val="99999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999999"/>
              </a:solidFill>
            </a:endParaRPr>
          </a:p>
        </p:txBody>
      </p:sp>
      <p:sp>
        <p:nvSpPr>
          <p:cNvPr id="232" name="Google Shape;232;p19"/>
          <p:cNvSpPr txBox="1"/>
          <p:nvPr/>
        </p:nvSpPr>
        <p:spPr>
          <a:xfrm>
            <a:off x="3341125" y="5917075"/>
            <a:ext cx="1987500" cy="61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1" lang="en-US">
                <a:solidFill>
                  <a:srgbClr val="334155"/>
                </a:solidFill>
                <a:latin typeface="Inter Tight SemiBold"/>
                <a:ea typeface="Inter Tight SemiBold"/>
                <a:cs typeface="Inter Tight SemiBold"/>
                <a:sym typeface="Inter Tight SemiBold"/>
              </a:rPr>
              <a:t>Nome do responsável</a:t>
            </a:r>
            <a:endParaRPr i="1">
              <a:solidFill>
                <a:srgbClr val="334155"/>
              </a:solidFill>
              <a:latin typeface="Inter Tight SemiBold"/>
              <a:ea typeface="Inter Tight SemiBold"/>
              <a:cs typeface="Inter Tight SemiBold"/>
              <a:sym typeface="Inter Tight SemiBold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1" lang="en-US" sz="12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Cargo do responsável</a:t>
            </a:r>
            <a:endParaRPr i="1" sz="12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233" name="Google Shape;233;p19"/>
          <p:cNvSpPr/>
          <p:nvPr/>
        </p:nvSpPr>
        <p:spPr>
          <a:xfrm>
            <a:off x="8953500" y="1065249"/>
            <a:ext cx="11421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34" name="Google Shape;234;p19"/>
          <p:cNvSpPr txBox="1"/>
          <p:nvPr/>
        </p:nvSpPr>
        <p:spPr>
          <a:xfrm>
            <a:off x="5516050" y="4227500"/>
            <a:ext cx="427500" cy="457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0000"/>
              </a:lnSpc>
              <a:spcBef>
                <a:spcPts val="1600"/>
              </a:spcBef>
              <a:spcAft>
                <a:spcPts val="0"/>
              </a:spcAft>
              <a:buNone/>
            </a:pPr>
            <a:r>
              <a:rPr lang="en-US" sz="48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“</a:t>
            </a:r>
            <a:endParaRPr sz="48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48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35" name="Google Shape;235;p19"/>
          <p:cNvSpPr txBox="1"/>
          <p:nvPr/>
        </p:nvSpPr>
        <p:spPr>
          <a:xfrm>
            <a:off x="10251975" y="5410500"/>
            <a:ext cx="427500" cy="457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0000"/>
              </a:lnSpc>
              <a:spcBef>
                <a:spcPts val="1600"/>
              </a:spcBef>
              <a:spcAft>
                <a:spcPts val="0"/>
              </a:spcAft>
              <a:buNone/>
            </a:pPr>
            <a:r>
              <a:rPr lang="en-US" sz="48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”</a:t>
            </a:r>
            <a:endParaRPr sz="48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48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36" name="Google Shape;236;p19"/>
          <p:cNvSpPr txBox="1"/>
          <p:nvPr>
            <p:ph idx="4294967295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</p:spPr>
        <p:txBody>
          <a:bodyPr anchorCtr="0" anchor="ctr" bIns="0" lIns="0" spcFirstLastPara="1" rIns="0" wrap="square" tIns="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237" name="Google Shape;237;p19"/>
          <p:cNvSpPr txBox="1"/>
          <p:nvPr/>
        </p:nvSpPr>
        <p:spPr>
          <a:xfrm>
            <a:off x="3477200" y="4188700"/>
            <a:ext cx="1607100" cy="16398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chemeClr val="accent1"/>
                </a:solidFill>
              </a:rPr>
              <a:t>Foto do responsável</a:t>
            </a:r>
            <a:endParaRPr sz="1800">
              <a:solidFill>
                <a:schemeClr val="accent1"/>
              </a:solidFill>
            </a:endParaRPr>
          </a:p>
        </p:txBody>
      </p:sp>
      <p:sp>
        <p:nvSpPr>
          <p:cNvPr id="238" name="Google Shape;238;p19"/>
          <p:cNvSpPr/>
          <p:nvPr/>
        </p:nvSpPr>
        <p:spPr>
          <a:xfrm>
            <a:off x="8883450" y="387050"/>
            <a:ext cx="1282200" cy="552600"/>
          </a:xfrm>
          <a:prstGeom prst="rect">
            <a:avLst/>
          </a:prstGeom>
          <a:solidFill>
            <a:srgbClr val="EAECEE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700">
                <a:solidFill>
                  <a:srgbClr val="999999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logo da empresa</a:t>
            </a:r>
            <a:endParaRPr>
              <a:solidFill>
                <a:srgbClr val="999999"/>
              </a:solidFill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43" name="Shape 2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4" name="Google Shape;244;p20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1F5F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0000"/>
              </a:lnSpc>
              <a:spcBef>
                <a:spcPts val="16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45" name="Google Shape;245;p20"/>
          <p:cNvSpPr/>
          <p:nvPr/>
        </p:nvSpPr>
        <p:spPr>
          <a:xfrm>
            <a:off x="615275" y="1063500"/>
            <a:ext cx="62559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46" name="Google Shape;246;p20"/>
          <p:cNvSpPr txBox="1"/>
          <p:nvPr/>
        </p:nvSpPr>
        <p:spPr>
          <a:xfrm>
            <a:off x="4370100" y="1981200"/>
            <a:ext cx="3451800" cy="2857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37150" spcFirstLastPara="1" rIns="91425" wrap="square" tIns="1828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rPr lang="en-US" sz="12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Insira um breve resumo da solução ou estratégia implementada utilizando ferramentas Tractian. Use os slides de implementação e metodologia para descrever os detalhes técnicos e de processo da solução. (Limite de 100 palavras)</a:t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47" name="Google Shape;247;p20"/>
          <p:cNvSpPr txBox="1"/>
          <p:nvPr/>
        </p:nvSpPr>
        <p:spPr>
          <a:xfrm>
            <a:off x="609600" y="1981200"/>
            <a:ext cx="3451800" cy="30639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37150" spcFirstLastPara="1" rIns="91425" wrap="square" tIns="182875">
            <a:noAutofit/>
          </a:bodyPr>
          <a:lstStyle/>
          <a:p>
            <a:pPr indent="0" lvl="0" marL="0" rtl="0" algn="l">
              <a:lnSpc>
                <a:spcPct val="10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rPr lang="en-US" sz="12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Insira um breve resumo dos desafios enfrentados que motivaram o desenvolvimento do projeto. Isso também pode ser entendido como o contexto. (Limite de 100 palavras)</a:t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0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0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0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0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0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0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0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48" name="Google Shape;248;p20"/>
          <p:cNvSpPr txBox="1"/>
          <p:nvPr/>
        </p:nvSpPr>
        <p:spPr>
          <a:xfrm>
            <a:off x="8130600" y="1981200"/>
            <a:ext cx="3451800" cy="2857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37150" spcFirstLastPara="1" rIns="91425" wrap="square" tIns="1828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rPr lang="en-US" sz="12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Insira um breve resumo dos resultados ou desfechos do projeto. O que está diferente ou melhor agora em relação ao início do projeto? Limite de 100 palavras)</a:t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pic>
        <p:nvPicPr>
          <p:cNvPr id="249" name="Google Shape;249;p20" title="meta_1.png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715525" y="1492425"/>
            <a:ext cx="334084" cy="3354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50" name="Google Shape;250;p20" title="meta_2.png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471649" y="1492427"/>
            <a:ext cx="334075" cy="335386"/>
          </a:xfrm>
          <a:prstGeom prst="rect">
            <a:avLst/>
          </a:prstGeom>
          <a:noFill/>
          <a:ln>
            <a:noFill/>
          </a:ln>
        </p:spPr>
      </p:pic>
      <p:pic>
        <p:nvPicPr>
          <p:cNvPr id="251" name="Google Shape;251;p20" title="GoalsCrosshairsTargetDollar.png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8227774" y="1514193"/>
            <a:ext cx="344475" cy="344475"/>
          </a:xfrm>
          <a:prstGeom prst="rect">
            <a:avLst/>
          </a:prstGeom>
          <a:noFill/>
          <a:ln>
            <a:noFill/>
          </a:ln>
        </p:spPr>
      </p:pic>
      <p:sp>
        <p:nvSpPr>
          <p:cNvPr id="252" name="Google Shape;252;p20"/>
          <p:cNvSpPr/>
          <p:nvPr/>
        </p:nvSpPr>
        <p:spPr>
          <a:xfrm>
            <a:off x="611700" y="5390450"/>
            <a:ext cx="10970700" cy="10935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pSp>
        <p:nvGrpSpPr>
          <p:cNvPr id="253" name="Google Shape;253;p20"/>
          <p:cNvGrpSpPr/>
          <p:nvPr/>
        </p:nvGrpSpPr>
        <p:grpSpPr>
          <a:xfrm>
            <a:off x="843875" y="5561100"/>
            <a:ext cx="3835900" cy="725400"/>
            <a:chOff x="615275" y="5561100"/>
            <a:chExt cx="3835900" cy="725400"/>
          </a:xfrm>
        </p:grpSpPr>
        <p:sp>
          <p:nvSpPr>
            <p:cNvPr id="254" name="Google Shape;254;p20"/>
            <p:cNvSpPr txBox="1"/>
            <p:nvPr/>
          </p:nvSpPr>
          <p:spPr>
            <a:xfrm>
              <a:off x="615275" y="5561100"/>
              <a:ext cx="1142100" cy="7254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noAutofit/>
            </a:bodyPr>
            <a:lstStyle/>
            <a:p>
              <a:pPr indent="0" lvl="0" marL="0" rtl="0" algn="r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3600">
                  <a:solidFill>
                    <a:srgbClr val="F8FAFC"/>
                  </a:solidFill>
                  <a:latin typeface="Inter Tight Light"/>
                  <a:ea typeface="Inter Tight Light"/>
                  <a:cs typeface="Inter Tight Light"/>
                  <a:sym typeface="Inter Tight Light"/>
                </a:rPr>
                <a:t>x%</a:t>
              </a:r>
              <a:endParaRPr sz="3600">
                <a:solidFill>
                  <a:srgbClr val="F8FAFC"/>
                </a:solidFill>
                <a:latin typeface="Inter Tight Light"/>
                <a:ea typeface="Inter Tight Light"/>
                <a:cs typeface="Inter Tight Light"/>
                <a:sym typeface="Inter Tight Light"/>
              </a:endParaRPr>
            </a:p>
          </p:txBody>
        </p:sp>
        <p:sp>
          <p:nvSpPr>
            <p:cNvPr id="255" name="Google Shape;255;p20"/>
            <p:cNvSpPr txBox="1"/>
            <p:nvPr/>
          </p:nvSpPr>
          <p:spPr>
            <a:xfrm>
              <a:off x="2008575" y="5596925"/>
              <a:ext cx="2442600" cy="6321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1200">
                  <a:solidFill>
                    <a:srgbClr val="F8FAFC"/>
                  </a:solidFill>
                  <a:latin typeface="Inter Light"/>
                  <a:ea typeface="Inter Light"/>
                  <a:cs typeface="Inter Light"/>
                  <a:sym typeface="Inter Light"/>
                </a:rPr>
                <a:t>Insira um resultado alcançado. Exemplo: 98% de confiabilidade</a:t>
              </a:r>
              <a:endParaRPr sz="1800">
                <a:solidFill>
                  <a:srgbClr val="F8FAFC"/>
                </a:solidFill>
                <a:latin typeface="Inter Light"/>
                <a:ea typeface="Inter Light"/>
                <a:cs typeface="Inter Light"/>
                <a:sym typeface="Inter Light"/>
              </a:endParaRPr>
            </a:p>
          </p:txBody>
        </p:sp>
        <p:cxnSp>
          <p:nvCxnSpPr>
            <p:cNvPr id="256" name="Google Shape;256;p20"/>
            <p:cNvCxnSpPr/>
            <p:nvPr/>
          </p:nvCxnSpPr>
          <p:spPr>
            <a:xfrm>
              <a:off x="1882969" y="5756683"/>
              <a:ext cx="0" cy="312600"/>
            </a:xfrm>
            <a:prstGeom prst="straightConnector1">
              <a:avLst/>
            </a:prstGeom>
            <a:noFill/>
            <a:ln cap="flat" cmpd="sng" w="9525">
              <a:solidFill>
                <a:srgbClr val="F8FAFC"/>
              </a:solidFill>
              <a:prstDash val="solid"/>
              <a:round/>
              <a:headEnd len="med" w="med" type="none"/>
              <a:tailEnd len="med" w="med" type="none"/>
            </a:ln>
          </p:spPr>
        </p:cxnSp>
      </p:grpSp>
      <p:grpSp>
        <p:nvGrpSpPr>
          <p:cNvPr id="257" name="Google Shape;257;p20"/>
          <p:cNvGrpSpPr/>
          <p:nvPr/>
        </p:nvGrpSpPr>
        <p:grpSpPr>
          <a:xfrm>
            <a:off x="4061400" y="5562363"/>
            <a:ext cx="4102730" cy="725400"/>
            <a:chOff x="615284" y="5561100"/>
            <a:chExt cx="4102730" cy="725400"/>
          </a:xfrm>
        </p:grpSpPr>
        <p:sp>
          <p:nvSpPr>
            <p:cNvPr id="258" name="Google Shape;258;p20"/>
            <p:cNvSpPr txBox="1"/>
            <p:nvPr/>
          </p:nvSpPr>
          <p:spPr>
            <a:xfrm>
              <a:off x="615284" y="5561100"/>
              <a:ext cx="1390800" cy="7254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noAutofit/>
            </a:bodyPr>
            <a:lstStyle/>
            <a:p>
              <a:pPr indent="0" lvl="0" marL="0" rtl="0" algn="r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3600">
                  <a:solidFill>
                    <a:srgbClr val="F8FAFC"/>
                  </a:solidFill>
                  <a:latin typeface="Inter Tight Light"/>
                  <a:ea typeface="Inter Tight Light"/>
                  <a:cs typeface="Inter Tight Light"/>
                  <a:sym typeface="Inter Tight Light"/>
                </a:rPr>
                <a:t>x</a:t>
              </a:r>
              <a:endParaRPr sz="3600">
                <a:solidFill>
                  <a:srgbClr val="F8FAFC"/>
                </a:solidFill>
                <a:latin typeface="Inter Tight Light"/>
                <a:ea typeface="Inter Tight Light"/>
                <a:cs typeface="Inter Tight Light"/>
                <a:sym typeface="Inter Tight Light"/>
              </a:endParaRPr>
            </a:p>
          </p:txBody>
        </p:sp>
        <p:sp>
          <p:nvSpPr>
            <p:cNvPr id="259" name="Google Shape;259;p20"/>
            <p:cNvSpPr txBox="1"/>
            <p:nvPr/>
          </p:nvSpPr>
          <p:spPr>
            <a:xfrm>
              <a:off x="2149115" y="5596925"/>
              <a:ext cx="2568900" cy="6321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1200">
                  <a:solidFill>
                    <a:srgbClr val="F8FAFC"/>
                  </a:solidFill>
                  <a:latin typeface="Inter Light"/>
                  <a:ea typeface="Inter Light"/>
                  <a:cs typeface="Inter Light"/>
                  <a:sym typeface="Inter Light"/>
                </a:rPr>
                <a:t>Insira um resultado alcançado. Exemplo: 400 Horas de máquina parada evitadas</a:t>
              </a:r>
              <a:endParaRPr sz="1200">
                <a:solidFill>
                  <a:srgbClr val="F8FAFC"/>
                </a:solidFill>
                <a:latin typeface="Inter Light"/>
                <a:ea typeface="Inter Light"/>
                <a:cs typeface="Inter Light"/>
                <a:sym typeface="Inter Light"/>
              </a:endParaRPr>
            </a:p>
          </p:txBody>
        </p:sp>
        <p:cxnSp>
          <p:nvCxnSpPr>
            <p:cNvPr id="260" name="Google Shape;260;p20"/>
            <p:cNvCxnSpPr/>
            <p:nvPr/>
          </p:nvCxnSpPr>
          <p:spPr>
            <a:xfrm>
              <a:off x="2019494" y="5756683"/>
              <a:ext cx="0" cy="312600"/>
            </a:xfrm>
            <a:prstGeom prst="straightConnector1">
              <a:avLst/>
            </a:prstGeom>
            <a:noFill/>
            <a:ln cap="flat" cmpd="sng" w="9525">
              <a:solidFill>
                <a:srgbClr val="F8FAFC"/>
              </a:solidFill>
              <a:prstDash val="solid"/>
              <a:round/>
              <a:headEnd len="med" w="med" type="none"/>
              <a:tailEnd len="med" w="med" type="none"/>
            </a:ln>
          </p:spPr>
        </p:cxnSp>
      </p:grpSp>
      <p:grpSp>
        <p:nvGrpSpPr>
          <p:cNvPr id="261" name="Google Shape;261;p20"/>
          <p:cNvGrpSpPr/>
          <p:nvPr/>
        </p:nvGrpSpPr>
        <p:grpSpPr>
          <a:xfrm>
            <a:off x="8079270" y="5559838"/>
            <a:ext cx="3098977" cy="727925"/>
            <a:chOff x="869084" y="5547750"/>
            <a:chExt cx="3673950" cy="727925"/>
          </a:xfrm>
        </p:grpSpPr>
        <p:sp>
          <p:nvSpPr>
            <p:cNvPr id="262" name="Google Shape;262;p20"/>
            <p:cNvSpPr txBox="1"/>
            <p:nvPr/>
          </p:nvSpPr>
          <p:spPr>
            <a:xfrm>
              <a:off x="869084" y="5550275"/>
              <a:ext cx="1142100" cy="7254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noAutofit/>
            </a:bodyPr>
            <a:lstStyle/>
            <a:p>
              <a:pPr indent="0" lvl="0" marL="0" rtl="0" algn="r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3600">
                  <a:solidFill>
                    <a:srgbClr val="F8FAFC"/>
                  </a:solidFill>
                  <a:latin typeface="Inter Tight Light"/>
                  <a:ea typeface="Inter Tight Light"/>
                  <a:cs typeface="Inter Tight Light"/>
                  <a:sym typeface="Inter Tight Light"/>
                </a:rPr>
                <a:t>x%</a:t>
              </a:r>
              <a:endParaRPr sz="3600">
                <a:solidFill>
                  <a:srgbClr val="F8FAFC"/>
                </a:solidFill>
                <a:latin typeface="Inter Tight Light"/>
                <a:ea typeface="Inter Tight Light"/>
                <a:cs typeface="Inter Tight Light"/>
                <a:sym typeface="Inter Tight Light"/>
              </a:endParaRPr>
            </a:p>
          </p:txBody>
        </p:sp>
        <p:sp>
          <p:nvSpPr>
            <p:cNvPr id="263" name="Google Shape;263;p20"/>
            <p:cNvSpPr txBox="1"/>
            <p:nvPr/>
          </p:nvSpPr>
          <p:spPr>
            <a:xfrm>
              <a:off x="2023634" y="5547750"/>
              <a:ext cx="2519400" cy="6321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1200">
                  <a:solidFill>
                    <a:srgbClr val="F8FAFC"/>
                  </a:solidFill>
                  <a:latin typeface="Inter Light"/>
                  <a:ea typeface="Inter Light"/>
                  <a:cs typeface="Inter Light"/>
                  <a:sym typeface="Inter Light"/>
                </a:rPr>
                <a:t>Insira um resultado alcançado. Exemplo: 40% Redução de corretivas</a:t>
              </a:r>
              <a:endParaRPr sz="1800">
                <a:solidFill>
                  <a:srgbClr val="F8FAFC"/>
                </a:solidFill>
                <a:latin typeface="Inter Light"/>
                <a:ea typeface="Inter Light"/>
                <a:cs typeface="Inter Light"/>
                <a:sym typeface="Inter Light"/>
              </a:endParaRPr>
            </a:p>
          </p:txBody>
        </p:sp>
        <p:cxnSp>
          <p:nvCxnSpPr>
            <p:cNvPr id="264" name="Google Shape;264;p20"/>
            <p:cNvCxnSpPr/>
            <p:nvPr/>
          </p:nvCxnSpPr>
          <p:spPr>
            <a:xfrm>
              <a:off x="2017408" y="5707508"/>
              <a:ext cx="0" cy="312600"/>
            </a:xfrm>
            <a:prstGeom prst="straightConnector1">
              <a:avLst/>
            </a:prstGeom>
            <a:noFill/>
            <a:ln cap="flat" cmpd="sng" w="9525">
              <a:solidFill>
                <a:srgbClr val="F8FAFC"/>
              </a:solidFill>
              <a:prstDash val="solid"/>
              <a:round/>
              <a:headEnd len="med" w="med" type="none"/>
              <a:tailEnd len="med" w="med" type="none"/>
            </a:ln>
          </p:spPr>
        </p:cxnSp>
      </p:grpSp>
      <p:sp>
        <p:nvSpPr>
          <p:cNvPr id="265" name="Google Shape;265;p20"/>
          <p:cNvSpPr txBox="1"/>
          <p:nvPr/>
        </p:nvSpPr>
        <p:spPr>
          <a:xfrm>
            <a:off x="1184376" y="1394987"/>
            <a:ext cx="1804500" cy="615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800">
                <a:solidFill>
                  <a:srgbClr val="334155"/>
                </a:solidFill>
                <a:latin typeface="Inter Light"/>
                <a:ea typeface="Inter Light"/>
                <a:cs typeface="Inter Light"/>
                <a:sym typeface="Inter Light"/>
              </a:rPr>
              <a:t>Desafios</a:t>
            </a:r>
            <a:endParaRPr sz="2800">
              <a:solidFill>
                <a:srgbClr val="334155"/>
              </a:solidFill>
              <a:latin typeface="Inter Light"/>
              <a:ea typeface="Inter Light"/>
              <a:cs typeface="Inter Light"/>
              <a:sym typeface="Inter Light"/>
            </a:endParaRPr>
          </a:p>
        </p:txBody>
      </p:sp>
      <p:sp>
        <p:nvSpPr>
          <p:cNvPr id="266" name="Google Shape;266;p20"/>
          <p:cNvSpPr txBox="1"/>
          <p:nvPr/>
        </p:nvSpPr>
        <p:spPr>
          <a:xfrm>
            <a:off x="4876144" y="1398337"/>
            <a:ext cx="1534200" cy="615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800">
                <a:solidFill>
                  <a:srgbClr val="0F172A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Solução</a:t>
            </a:r>
            <a:endParaRPr sz="2800">
              <a:solidFill>
                <a:srgbClr val="0F172A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267" name="Google Shape;267;p20"/>
          <p:cNvSpPr txBox="1"/>
          <p:nvPr/>
        </p:nvSpPr>
        <p:spPr>
          <a:xfrm>
            <a:off x="8576025" y="1398471"/>
            <a:ext cx="1534200" cy="615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8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Ganhos</a:t>
            </a:r>
            <a:endParaRPr sz="28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268" name="Google Shape;268;p20"/>
          <p:cNvSpPr txBox="1"/>
          <p:nvPr>
            <p:ph idx="4294967295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</p:spPr>
        <p:txBody>
          <a:bodyPr anchorCtr="0" anchor="ctr" bIns="0" lIns="0" spcFirstLastPara="1" rIns="0" wrap="square" tIns="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269" name="Google Shape;269;p20"/>
          <p:cNvSpPr/>
          <p:nvPr/>
        </p:nvSpPr>
        <p:spPr>
          <a:xfrm>
            <a:off x="8953500" y="1065249"/>
            <a:ext cx="11421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70" name="Google Shape;270;p20"/>
          <p:cNvSpPr/>
          <p:nvPr/>
        </p:nvSpPr>
        <p:spPr>
          <a:xfrm>
            <a:off x="8883450" y="465125"/>
            <a:ext cx="1282200" cy="552600"/>
          </a:xfrm>
          <a:prstGeom prst="rect">
            <a:avLst/>
          </a:prstGeom>
          <a:solidFill>
            <a:srgbClr val="EAECEE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700">
                <a:solidFill>
                  <a:srgbClr val="999999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logo da empresa</a:t>
            </a:r>
            <a:endParaRPr>
              <a:solidFill>
                <a:srgbClr val="999999"/>
              </a:solidFill>
            </a:endParaRPr>
          </a:p>
        </p:txBody>
      </p:sp>
      <p:sp>
        <p:nvSpPr>
          <p:cNvPr id="271" name="Google Shape;271;p20"/>
          <p:cNvSpPr txBox="1"/>
          <p:nvPr/>
        </p:nvSpPr>
        <p:spPr>
          <a:xfrm>
            <a:off x="615275" y="387057"/>
            <a:ext cx="6040200" cy="1262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34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Título do projeto</a:t>
            </a:r>
            <a:endParaRPr sz="34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3600">
              <a:solidFill>
                <a:srgbClr val="0F172A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76" name="Shape 2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7" name="Google Shape;277;p21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1F5F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0000"/>
              </a:lnSpc>
              <a:spcBef>
                <a:spcPts val="16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78" name="Google Shape;278;p21"/>
          <p:cNvSpPr/>
          <p:nvPr/>
        </p:nvSpPr>
        <p:spPr>
          <a:xfrm>
            <a:off x="616050" y="5204350"/>
            <a:ext cx="10959900" cy="1396800"/>
          </a:xfrm>
          <a:prstGeom prst="rect">
            <a:avLst/>
          </a:prstGeom>
          <a:solidFill>
            <a:srgbClr val="F1F5F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79" name="Google Shape;279;p21"/>
          <p:cNvSpPr/>
          <p:nvPr/>
        </p:nvSpPr>
        <p:spPr>
          <a:xfrm>
            <a:off x="622425" y="2645375"/>
            <a:ext cx="10959900" cy="1396800"/>
          </a:xfrm>
          <a:prstGeom prst="rect">
            <a:avLst/>
          </a:prstGeom>
          <a:solidFill>
            <a:srgbClr val="F1F5F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80" name="Google Shape;280;p21"/>
          <p:cNvSpPr/>
          <p:nvPr/>
        </p:nvSpPr>
        <p:spPr>
          <a:xfrm>
            <a:off x="622425" y="4042200"/>
            <a:ext cx="10959900" cy="1171200"/>
          </a:xfrm>
          <a:prstGeom prst="rect">
            <a:avLst/>
          </a:prstGeom>
          <a:solidFill>
            <a:srgbClr val="F8FAF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81" name="Google Shape;281;p21"/>
          <p:cNvSpPr/>
          <p:nvPr/>
        </p:nvSpPr>
        <p:spPr>
          <a:xfrm>
            <a:off x="622425" y="914400"/>
            <a:ext cx="10959900" cy="1728300"/>
          </a:xfrm>
          <a:prstGeom prst="rect">
            <a:avLst/>
          </a:prstGeom>
          <a:solidFill>
            <a:srgbClr val="F8FAF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82" name="Google Shape;282;p21"/>
          <p:cNvSpPr txBox="1"/>
          <p:nvPr/>
        </p:nvSpPr>
        <p:spPr>
          <a:xfrm>
            <a:off x="609600" y="1104850"/>
            <a:ext cx="3338400" cy="1477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82875" spcFirstLastPara="1" rIns="91425" wrap="square" tIns="91425">
            <a:norm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Resuma um desafio que foi diretamente impactado pela execução do projeto.</a:t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83" name="Google Shape;283;p21"/>
          <p:cNvSpPr txBox="1"/>
          <p:nvPr/>
        </p:nvSpPr>
        <p:spPr>
          <a:xfrm>
            <a:off x="609600" y="2688025"/>
            <a:ext cx="3551400" cy="869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82875" spcFirstLastPara="1" rIns="91425" wrap="square" tIns="91425">
            <a:sp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Resuma um desafio que foi diretamente impactado pela execução do projeto.</a:t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84" name="Google Shape;284;p21"/>
          <p:cNvSpPr txBox="1"/>
          <p:nvPr/>
        </p:nvSpPr>
        <p:spPr>
          <a:xfrm>
            <a:off x="609600" y="4085500"/>
            <a:ext cx="3551400" cy="69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82875" spcFirstLastPara="1" rIns="91425" wrap="square" tIns="91425">
            <a:sp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Resuma um desafio que foi diretamente impactado pela execução do projeto.</a:t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85" name="Google Shape;285;p21"/>
          <p:cNvSpPr txBox="1"/>
          <p:nvPr/>
        </p:nvSpPr>
        <p:spPr>
          <a:xfrm>
            <a:off x="609600" y="5438275"/>
            <a:ext cx="3338400" cy="69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82875" spcFirstLastPara="1" rIns="91425" wrap="square" tIns="91425">
            <a:sp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Resuma um desafio que foi diretamente impactado pela execução do projeto.</a:t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86" name="Google Shape;286;p21"/>
          <p:cNvSpPr txBox="1"/>
          <p:nvPr/>
        </p:nvSpPr>
        <p:spPr>
          <a:xfrm>
            <a:off x="4596000" y="1104850"/>
            <a:ext cx="3000000" cy="515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82875" spcFirstLastPara="1" rIns="91425" wrap="square" tIns="91425">
            <a:sp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um objetivo associado ao desafio de manutenção.</a:t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87" name="Google Shape;287;p21"/>
          <p:cNvSpPr txBox="1"/>
          <p:nvPr/>
        </p:nvSpPr>
        <p:spPr>
          <a:xfrm>
            <a:off x="4596000" y="2688025"/>
            <a:ext cx="3000000" cy="69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82875" spcFirstLastPara="1" rIns="91425" wrap="square" tIns="91425">
            <a:sp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um objetivo associado ao desafio de manutenção.</a:t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88" name="Google Shape;288;p21"/>
          <p:cNvSpPr txBox="1"/>
          <p:nvPr/>
        </p:nvSpPr>
        <p:spPr>
          <a:xfrm>
            <a:off x="4596000" y="4085500"/>
            <a:ext cx="3000000" cy="69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82875" spcFirstLastPara="1" rIns="91425" wrap="square" tIns="91425">
            <a:sp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um objetivo associado ao desafio de manutenção.</a:t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89" name="Google Shape;289;p21"/>
          <p:cNvSpPr txBox="1"/>
          <p:nvPr/>
        </p:nvSpPr>
        <p:spPr>
          <a:xfrm>
            <a:off x="4596000" y="5438275"/>
            <a:ext cx="3000000" cy="69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82875" spcFirstLastPara="1" rIns="91425" wrap="square" tIns="91425">
            <a:sp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um objetivo associado ao desafio de manutenção.</a:t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90" name="Google Shape;290;p21"/>
          <p:cNvSpPr txBox="1"/>
          <p:nvPr/>
        </p:nvSpPr>
        <p:spPr>
          <a:xfrm>
            <a:off x="8329800" y="1104850"/>
            <a:ext cx="3000000" cy="515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82875" spcFirstLastPara="1" rIns="91425" wrap="square" tIns="91425">
            <a:sp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Informe o indicador que será usado para medir o impacto gerado sobre o desafio.</a:t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91" name="Google Shape;291;p21"/>
          <p:cNvSpPr txBox="1"/>
          <p:nvPr/>
        </p:nvSpPr>
        <p:spPr>
          <a:xfrm>
            <a:off x="8329800" y="2688025"/>
            <a:ext cx="3000000" cy="515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82875" spcFirstLastPara="1" rIns="91425" wrap="square" tIns="91425">
            <a:sp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Informe o indicador que será usado para medir o impacto gerado sobre o desafio.</a:t>
            </a:r>
            <a:endParaRPr i="1"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92" name="Google Shape;292;p21"/>
          <p:cNvSpPr txBox="1"/>
          <p:nvPr/>
        </p:nvSpPr>
        <p:spPr>
          <a:xfrm>
            <a:off x="8329800" y="4085500"/>
            <a:ext cx="3000000" cy="515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82875" spcFirstLastPara="1" rIns="91425" wrap="square" tIns="91425">
            <a:sp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Informe o indicador que será usado para medir o impacto gerado sobre o desafio.</a:t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93" name="Google Shape;293;p21"/>
          <p:cNvSpPr txBox="1"/>
          <p:nvPr/>
        </p:nvSpPr>
        <p:spPr>
          <a:xfrm>
            <a:off x="8329800" y="5438275"/>
            <a:ext cx="3000000" cy="515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82875" spcFirstLastPara="1" rIns="91425" wrap="square" tIns="91425">
            <a:sp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Informe o indicador que será usado para medir o impacto gerado sobre o desafio.</a:t>
            </a:r>
            <a:endParaRPr sz="10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294" name="Google Shape;294;p21"/>
          <p:cNvSpPr txBox="1"/>
          <p:nvPr/>
        </p:nvSpPr>
        <p:spPr>
          <a:xfrm>
            <a:off x="1233343" y="380320"/>
            <a:ext cx="3000000" cy="492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Desafio de Manutenção</a:t>
            </a:r>
            <a:endParaRPr sz="20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295" name="Google Shape;295;p21"/>
          <p:cNvSpPr txBox="1"/>
          <p:nvPr/>
        </p:nvSpPr>
        <p:spPr>
          <a:xfrm>
            <a:off x="5223939" y="375718"/>
            <a:ext cx="2491500" cy="492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Objetivo Associado</a:t>
            </a:r>
            <a:endParaRPr sz="20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296" name="Google Shape;296;p21"/>
          <p:cNvSpPr txBox="1"/>
          <p:nvPr/>
        </p:nvSpPr>
        <p:spPr>
          <a:xfrm>
            <a:off x="8954983" y="375725"/>
            <a:ext cx="2029200" cy="492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KPI Mensurável</a:t>
            </a:r>
            <a:endParaRPr sz="20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297" name="Google Shape;297;p21"/>
          <p:cNvSpPr/>
          <p:nvPr/>
        </p:nvSpPr>
        <p:spPr>
          <a:xfrm>
            <a:off x="8954700" y="875175"/>
            <a:ext cx="26277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98" name="Google Shape;298;p21"/>
          <p:cNvSpPr/>
          <p:nvPr/>
        </p:nvSpPr>
        <p:spPr>
          <a:xfrm>
            <a:off x="4596002" y="875186"/>
            <a:ext cx="30495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99" name="Google Shape;299;p21"/>
          <p:cNvSpPr/>
          <p:nvPr/>
        </p:nvSpPr>
        <p:spPr>
          <a:xfrm>
            <a:off x="1234450" y="875175"/>
            <a:ext cx="27900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pSp>
        <p:nvGrpSpPr>
          <p:cNvPr id="300" name="Google Shape;300;p21"/>
          <p:cNvGrpSpPr/>
          <p:nvPr/>
        </p:nvGrpSpPr>
        <p:grpSpPr>
          <a:xfrm>
            <a:off x="609545" y="306909"/>
            <a:ext cx="624900" cy="607500"/>
            <a:chOff x="628995" y="272050"/>
            <a:chExt cx="624900" cy="607500"/>
          </a:xfrm>
        </p:grpSpPr>
        <p:sp>
          <p:nvSpPr>
            <p:cNvPr id="301" name="Google Shape;301;p21"/>
            <p:cNvSpPr/>
            <p:nvPr/>
          </p:nvSpPr>
          <p:spPr>
            <a:xfrm>
              <a:off x="628995" y="272050"/>
              <a:ext cx="624900" cy="607500"/>
            </a:xfrm>
            <a:prstGeom prst="rect">
              <a:avLst/>
            </a:prstGeom>
            <a:solidFill>
              <a:srgbClr val="2563EB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ctr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b="1" sz="2400">
                <a:solidFill>
                  <a:srgbClr val="F8FAFC"/>
                </a:solidFill>
                <a:latin typeface="Inter Tight"/>
                <a:ea typeface="Inter Tight"/>
                <a:cs typeface="Inter Tight"/>
                <a:sym typeface="Inter Tight"/>
              </a:endParaRPr>
            </a:p>
          </p:txBody>
        </p:sp>
        <p:pic>
          <p:nvPicPr>
            <p:cNvPr id="302" name="Google Shape;302;p21" title="meta_1_w.png"/>
            <p:cNvPicPr preferRelativeResize="0"/>
            <p:nvPr/>
          </p:nvPicPr>
          <p:blipFill>
            <a:blip r:embed="rId3">
              <a:alphaModFix/>
            </a:blip>
            <a:stretch>
              <a:fillRect/>
            </a:stretch>
          </p:blipFill>
          <p:spPr>
            <a:xfrm>
              <a:off x="792810" y="408114"/>
              <a:ext cx="334076" cy="335374"/>
            </a:xfrm>
            <a:prstGeom prst="rect">
              <a:avLst/>
            </a:prstGeom>
            <a:noFill/>
            <a:ln>
              <a:noFill/>
            </a:ln>
          </p:spPr>
        </p:pic>
      </p:grpSp>
      <p:grpSp>
        <p:nvGrpSpPr>
          <p:cNvPr id="303" name="Google Shape;303;p21"/>
          <p:cNvGrpSpPr/>
          <p:nvPr/>
        </p:nvGrpSpPr>
        <p:grpSpPr>
          <a:xfrm>
            <a:off x="4596001" y="306977"/>
            <a:ext cx="624900" cy="607500"/>
            <a:chOff x="4633801" y="272063"/>
            <a:chExt cx="624900" cy="607500"/>
          </a:xfrm>
        </p:grpSpPr>
        <p:sp>
          <p:nvSpPr>
            <p:cNvPr id="304" name="Google Shape;304;p21"/>
            <p:cNvSpPr/>
            <p:nvPr/>
          </p:nvSpPr>
          <p:spPr>
            <a:xfrm>
              <a:off x="4633801" y="272063"/>
              <a:ext cx="624900" cy="607500"/>
            </a:xfrm>
            <a:prstGeom prst="rect">
              <a:avLst/>
            </a:prstGeom>
            <a:solidFill>
              <a:srgbClr val="2563EB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ctr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b="1" sz="2400">
                <a:solidFill>
                  <a:srgbClr val="F8FAFC"/>
                </a:solidFill>
                <a:latin typeface="Inter Tight"/>
                <a:ea typeface="Inter Tight"/>
                <a:cs typeface="Inter Tight"/>
                <a:sym typeface="Inter Tight"/>
              </a:endParaRPr>
            </a:p>
          </p:txBody>
        </p:sp>
        <p:pic>
          <p:nvPicPr>
            <p:cNvPr id="305" name="Google Shape;305;p21" title="meta_2_w.png"/>
            <p:cNvPicPr preferRelativeResize="0"/>
            <p:nvPr/>
          </p:nvPicPr>
          <p:blipFill>
            <a:blip r:embed="rId4">
              <a:alphaModFix/>
            </a:blip>
            <a:stretch>
              <a:fillRect/>
            </a:stretch>
          </p:blipFill>
          <p:spPr>
            <a:xfrm>
              <a:off x="4767002" y="399106"/>
              <a:ext cx="352025" cy="353394"/>
            </a:xfrm>
            <a:prstGeom prst="rect">
              <a:avLst/>
            </a:prstGeom>
            <a:noFill/>
            <a:ln>
              <a:noFill/>
            </a:ln>
          </p:spPr>
        </p:pic>
      </p:grpSp>
      <p:grpSp>
        <p:nvGrpSpPr>
          <p:cNvPr id="306" name="Google Shape;306;p21"/>
          <p:cNvGrpSpPr/>
          <p:nvPr/>
        </p:nvGrpSpPr>
        <p:grpSpPr>
          <a:xfrm>
            <a:off x="8329801" y="306395"/>
            <a:ext cx="624900" cy="607500"/>
            <a:chOff x="8367601" y="303122"/>
            <a:chExt cx="624900" cy="607500"/>
          </a:xfrm>
        </p:grpSpPr>
        <p:sp>
          <p:nvSpPr>
            <p:cNvPr id="307" name="Google Shape;307;p21"/>
            <p:cNvSpPr/>
            <p:nvPr/>
          </p:nvSpPr>
          <p:spPr>
            <a:xfrm>
              <a:off x="8367601" y="303122"/>
              <a:ext cx="624900" cy="607500"/>
            </a:xfrm>
            <a:prstGeom prst="rect">
              <a:avLst/>
            </a:prstGeom>
            <a:solidFill>
              <a:srgbClr val="2563EB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ctr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b="1" sz="2400">
                <a:solidFill>
                  <a:srgbClr val="F8FAFC"/>
                </a:solidFill>
                <a:latin typeface="Inter Tight"/>
                <a:ea typeface="Inter Tight"/>
                <a:cs typeface="Inter Tight"/>
                <a:sym typeface="Inter Tight"/>
              </a:endParaRPr>
            </a:p>
          </p:txBody>
        </p:sp>
        <p:pic>
          <p:nvPicPr>
            <p:cNvPr id="308" name="Google Shape;308;p21" title="unit_of_measure_w.png"/>
            <p:cNvPicPr preferRelativeResize="0"/>
            <p:nvPr/>
          </p:nvPicPr>
          <p:blipFill>
            <a:blip r:embed="rId5">
              <a:alphaModFix/>
            </a:blip>
            <a:stretch>
              <a:fillRect/>
            </a:stretch>
          </p:blipFill>
          <p:spPr>
            <a:xfrm>
              <a:off x="8501460" y="418548"/>
              <a:ext cx="352025" cy="333953"/>
            </a:xfrm>
            <a:prstGeom prst="rect">
              <a:avLst/>
            </a:prstGeom>
            <a:noFill/>
            <a:ln>
              <a:noFill/>
            </a:ln>
          </p:spPr>
        </p:pic>
      </p:grpSp>
      <p:cxnSp>
        <p:nvCxnSpPr>
          <p:cNvPr id="309" name="Google Shape;309;p21"/>
          <p:cNvCxnSpPr/>
          <p:nvPr/>
        </p:nvCxnSpPr>
        <p:spPr>
          <a:xfrm>
            <a:off x="602325" y="2647400"/>
            <a:ext cx="10967700" cy="14100"/>
          </a:xfrm>
          <a:prstGeom prst="straightConnector1">
            <a:avLst/>
          </a:prstGeom>
          <a:noFill/>
          <a:ln cap="flat" cmpd="sng" w="9525">
            <a:solidFill>
              <a:srgbClr val="999999"/>
            </a:solidFill>
            <a:prstDash val="solid"/>
            <a:round/>
            <a:headEnd len="med" w="med" type="none"/>
            <a:tailEnd len="med" w="med" type="none"/>
          </a:ln>
        </p:spPr>
      </p:cxnSp>
      <p:cxnSp>
        <p:nvCxnSpPr>
          <p:cNvPr id="310" name="Google Shape;310;p21"/>
          <p:cNvCxnSpPr/>
          <p:nvPr/>
        </p:nvCxnSpPr>
        <p:spPr>
          <a:xfrm>
            <a:off x="602325" y="4033438"/>
            <a:ext cx="10967700" cy="14100"/>
          </a:xfrm>
          <a:prstGeom prst="straightConnector1">
            <a:avLst/>
          </a:prstGeom>
          <a:noFill/>
          <a:ln cap="flat" cmpd="sng" w="9525">
            <a:solidFill>
              <a:srgbClr val="999999"/>
            </a:solidFill>
            <a:prstDash val="solid"/>
            <a:round/>
            <a:headEnd len="med" w="med" type="none"/>
            <a:tailEnd len="med" w="med" type="none"/>
          </a:ln>
        </p:spPr>
      </p:cxnSp>
      <p:cxnSp>
        <p:nvCxnSpPr>
          <p:cNvPr id="311" name="Google Shape;311;p21"/>
          <p:cNvCxnSpPr/>
          <p:nvPr/>
        </p:nvCxnSpPr>
        <p:spPr>
          <a:xfrm>
            <a:off x="612150" y="5206775"/>
            <a:ext cx="10967700" cy="14100"/>
          </a:xfrm>
          <a:prstGeom prst="straightConnector1">
            <a:avLst/>
          </a:prstGeom>
          <a:noFill/>
          <a:ln cap="flat" cmpd="sng" w="9525">
            <a:solidFill>
              <a:srgbClr val="999999"/>
            </a:solidFill>
            <a:prstDash val="solid"/>
            <a:round/>
            <a:headEnd len="med" w="med" type="none"/>
            <a:tailEnd len="med" w="med" type="none"/>
          </a:ln>
        </p:spPr>
      </p:cxnSp>
      <p:sp>
        <p:nvSpPr>
          <p:cNvPr id="312" name="Google Shape;312;p21"/>
          <p:cNvSpPr txBox="1"/>
          <p:nvPr>
            <p:ph idx="4294967295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</p:spPr>
        <p:txBody>
          <a:bodyPr anchorCtr="0" anchor="ctr" bIns="0" lIns="0" spcFirstLastPara="1" rIns="0" wrap="square" tIns="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17" name="Shape 3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8" name="Google Shape;318;p22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1F5F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19" name="Google Shape;319;p22"/>
          <p:cNvSpPr/>
          <p:nvPr/>
        </p:nvSpPr>
        <p:spPr>
          <a:xfrm>
            <a:off x="7712650" y="1486825"/>
            <a:ext cx="593100" cy="6075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>
                <a:solidFill>
                  <a:srgbClr val="F8FAFC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03</a:t>
            </a:r>
            <a:endParaRPr sz="2400">
              <a:solidFill>
                <a:srgbClr val="F8FAFC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20" name="Google Shape;320;p22"/>
          <p:cNvSpPr/>
          <p:nvPr/>
        </p:nvSpPr>
        <p:spPr>
          <a:xfrm>
            <a:off x="4276452" y="1486825"/>
            <a:ext cx="624900" cy="6075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>
                <a:solidFill>
                  <a:srgbClr val="F8FAFC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02</a:t>
            </a:r>
            <a:endParaRPr sz="2400">
              <a:solidFill>
                <a:srgbClr val="F8FAFC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21" name="Google Shape;321;p22"/>
          <p:cNvSpPr/>
          <p:nvPr/>
        </p:nvSpPr>
        <p:spPr>
          <a:xfrm>
            <a:off x="633150" y="1508450"/>
            <a:ext cx="601500" cy="6075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>
                <a:solidFill>
                  <a:srgbClr val="F8FAFC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01</a:t>
            </a:r>
            <a:endParaRPr sz="2400">
              <a:solidFill>
                <a:srgbClr val="F8FAFC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22" name="Google Shape;322;p22"/>
          <p:cNvSpPr/>
          <p:nvPr/>
        </p:nvSpPr>
        <p:spPr>
          <a:xfrm>
            <a:off x="630620" y="2054400"/>
            <a:ext cx="3392700" cy="4206000"/>
          </a:xfrm>
          <a:prstGeom prst="rightArrowCallout">
            <a:avLst>
              <a:gd fmla="val 56772" name="adj1"/>
              <a:gd fmla="val 28386" name="adj2"/>
              <a:gd fmla="val 16138" name="adj3"/>
              <a:gd fmla="val 81556" name="adj4"/>
            </a:avLst>
          </a:prstGeom>
          <a:solidFill>
            <a:srgbClr val="F8FAFC"/>
          </a:solidFill>
          <a:ln>
            <a:noFill/>
          </a:ln>
        </p:spPr>
        <p:txBody>
          <a:bodyPr anchorCtr="0" anchor="t" bIns="91425" lIns="137150" spcFirstLastPara="1" rIns="91425" wrap="square" tIns="18287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Atividades</a:t>
            </a:r>
            <a:endParaRPr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9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as atividades realizadas na etapa 1 do projeto.  </a:t>
            </a:r>
            <a:endParaRPr sz="9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Desafios</a:t>
            </a:r>
            <a:endParaRPr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9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os desafios enfrentados na etapa 1 do projeto.  </a:t>
            </a:r>
            <a:endParaRPr sz="9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9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Soluções</a:t>
            </a:r>
            <a:endParaRPr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9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as soluções implementadas na etapa 1 do projeto.  </a:t>
            </a:r>
            <a:endParaRPr sz="9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9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334155"/>
              </a:solidFill>
              <a:latin typeface="Inter Light"/>
              <a:ea typeface="Inter Light"/>
              <a:cs typeface="Inter Light"/>
              <a:sym typeface="Inter Light"/>
            </a:endParaRPr>
          </a:p>
        </p:txBody>
      </p:sp>
      <p:sp>
        <p:nvSpPr>
          <p:cNvPr id="323" name="Google Shape;323;p22"/>
          <p:cNvSpPr txBox="1"/>
          <p:nvPr/>
        </p:nvSpPr>
        <p:spPr>
          <a:xfrm>
            <a:off x="1236051" y="1550600"/>
            <a:ext cx="24669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Nome da Etapa 1</a:t>
            </a:r>
            <a:endParaRPr sz="18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24" name="Google Shape;324;p22"/>
          <p:cNvSpPr/>
          <p:nvPr/>
        </p:nvSpPr>
        <p:spPr>
          <a:xfrm>
            <a:off x="4272933" y="2054400"/>
            <a:ext cx="3392700" cy="4206000"/>
          </a:xfrm>
          <a:prstGeom prst="rightArrowCallout">
            <a:avLst>
              <a:gd fmla="val 56772" name="adj1"/>
              <a:gd fmla="val 28386" name="adj2"/>
              <a:gd fmla="val 16138" name="adj3"/>
              <a:gd fmla="val 81556" name="adj4"/>
            </a:avLst>
          </a:prstGeom>
          <a:solidFill>
            <a:srgbClr val="F8FAFC"/>
          </a:solidFill>
          <a:ln>
            <a:noFill/>
          </a:ln>
        </p:spPr>
        <p:txBody>
          <a:bodyPr anchorCtr="0" anchor="t" bIns="91425" lIns="137150" spcFirstLastPara="1" rIns="91425" wrap="square" tIns="18287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Atividades</a:t>
            </a:r>
            <a:endParaRPr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9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as atividades realizadas na etapa 2 do projeto.  </a:t>
            </a:r>
            <a:endParaRPr sz="9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Desafios</a:t>
            </a:r>
            <a:endParaRPr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9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os desafios enfrentados na etapa 2 do projeto.  </a:t>
            </a:r>
            <a:endParaRPr sz="9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9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Soluções</a:t>
            </a:r>
            <a:endParaRPr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9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as soluções implementadas na etapa 2 do projeto.  </a:t>
            </a:r>
            <a:endParaRPr sz="9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334155"/>
              </a:solidFill>
              <a:latin typeface="Inter Light"/>
              <a:ea typeface="Inter Light"/>
              <a:cs typeface="Inter Light"/>
              <a:sym typeface="Inter Light"/>
            </a:endParaRPr>
          </a:p>
        </p:txBody>
      </p:sp>
      <p:sp>
        <p:nvSpPr>
          <p:cNvPr id="325" name="Google Shape;325;p22"/>
          <p:cNvSpPr txBox="1"/>
          <p:nvPr/>
        </p:nvSpPr>
        <p:spPr>
          <a:xfrm>
            <a:off x="4904389" y="1550600"/>
            <a:ext cx="22686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Nome da Etapa 2</a:t>
            </a:r>
            <a:endParaRPr sz="18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26" name="Google Shape;326;p22"/>
          <p:cNvSpPr/>
          <p:nvPr/>
        </p:nvSpPr>
        <p:spPr>
          <a:xfrm>
            <a:off x="7709633" y="2054400"/>
            <a:ext cx="3392700" cy="4206000"/>
          </a:xfrm>
          <a:prstGeom prst="rightArrowCallout">
            <a:avLst>
              <a:gd fmla="val 56772" name="adj1"/>
              <a:gd fmla="val 28386" name="adj2"/>
              <a:gd fmla="val 16138" name="adj3"/>
              <a:gd fmla="val 81556" name="adj4"/>
            </a:avLst>
          </a:prstGeom>
          <a:solidFill>
            <a:srgbClr val="F8FAFC"/>
          </a:solidFill>
          <a:ln>
            <a:noFill/>
          </a:ln>
        </p:spPr>
        <p:txBody>
          <a:bodyPr anchorCtr="0" anchor="t" bIns="91425" lIns="137150" spcFirstLastPara="1" rIns="91425" wrap="square" tIns="18287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Atividades</a:t>
            </a:r>
            <a:endParaRPr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9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as atividades realizadas na etapa 3 do projeto.  </a:t>
            </a:r>
            <a:endParaRPr sz="9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Desafios</a:t>
            </a:r>
            <a:endParaRPr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9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os desafios enfrentados na etapa 3 do projeto.  </a:t>
            </a:r>
            <a:endParaRPr sz="9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9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Soluções</a:t>
            </a:r>
            <a:endParaRPr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9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as soluções implementadas na etapa 3 do projeto. </a:t>
            </a:r>
            <a:endParaRPr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334155"/>
              </a:solidFill>
              <a:latin typeface="Inter Light"/>
              <a:ea typeface="Inter Light"/>
              <a:cs typeface="Inter Light"/>
              <a:sym typeface="Inter Light"/>
            </a:endParaRPr>
          </a:p>
        </p:txBody>
      </p:sp>
      <p:sp>
        <p:nvSpPr>
          <p:cNvPr id="327" name="Google Shape;327;p22"/>
          <p:cNvSpPr txBox="1"/>
          <p:nvPr/>
        </p:nvSpPr>
        <p:spPr>
          <a:xfrm>
            <a:off x="8306911" y="1550600"/>
            <a:ext cx="30000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Nome da Etapa 3</a:t>
            </a:r>
            <a:endParaRPr sz="18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28" name="Google Shape;328;p22"/>
          <p:cNvSpPr txBox="1"/>
          <p:nvPr/>
        </p:nvSpPr>
        <p:spPr>
          <a:xfrm>
            <a:off x="615275" y="284000"/>
            <a:ext cx="6430200" cy="67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Planejamento e Implementação</a:t>
            </a:r>
            <a:endParaRPr sz="32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29" name="Google Shape;329;p22"/>
          <p:cNvSpPr/>
          <p:nvPr/>
        </p:nvSpPr>
        <p:spPr>
          <a:xfrm>
            <a:off x="615275" y="1063500"/>
            <a:ext cx="62559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30" name="Google Shape;330;p22"/>
          <p:cNvSpPr txBox="1"/>
          <p:nvPr>
            <p:ph idx="4294967295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</p:spPr>
        <p:txBody>
          <a:bodyPr anchorCtr="0" anchor="ctr" bIns="0" lIns="0" spcFirstLastPara="1" rIns="0" wrap="square" tIns="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35" name="Shape 3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6" name="Google Shape;336;p23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1F5F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37" name="Google Shape;337;p23"/>
          <p:cNvSpPr txBox="1"/>
          <p:nvPr/>
        </p:nvSpPr>
        <p:spPr>
          <a:xfrm>
            <a:off x="615275" y="387325"/>
            <a:ext cx="5868000" cy="7389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Metodologia </a:t>
            </a:r>
            <a:endParaRPr sz="36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38" name="Google Shape;338;p23"/>
          <p:cNvSpPr/>
          <p:nvPr/>
        </p:nvSpPr>
        <p:spPr>
          <a:xfrm>
            <a:off x="615275" y="1063500"/>
            <a:ext cx="62559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39" name="Google Shape;339;p23"/>
          <p:cNvSpPr txBox="1"/>
          <p:nvPr/>
        </p:nvSpPr>
        <p:spPr>
          <a:xfrm>
            <a:off x="609600" y="1981200"/>
            <a:ext cx="5576100" cy="4305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137150" spcFirstLastPara="1" rIns="91425" wrap="square" tIns="18287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Descreva como o projeto foi estruturado e conduzido, destacando a abordagem metodológica adotada (como manutenção preditiva, RCM, TPM, Lean, entre outras) e as principais estratégias utilizadas para alcançar os objetivos propostos. Apresente informações sobre o planejamento realizado, a definição de prioridades, o engajamento da equipe e o uso de dados e tecnologias no processo de tomada de decisão. Explique também os motivos que levaram à escolha dessa abordagem e como ela contribuiu para a eficácia da solução implementada.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(Limite recomendado: 250 palavras)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340" name="Google Shape;340;p23"/>
          <p:cNvSpPr/>
          <p:nvPr/>
        </p:nvSpPr>
        <p:spPr>
          <a:xfrm>
            <a:off x="7100050" y="2295525"/>
            <a:ext cx="4244100" cy="3487800"/>
          </a:xfrm>
          <a:prstGeom prst="rect">
            <a:avLst/>
          </a:prstGeom>
          <a:noFill/>
          <a:ln cap="flat" cmpd="sng" w="28575">
            <a:solidFill>
              <a:srgbClr val="2563EB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41" name="Google Shape;341;p23"/>
          <p:cNvSpPr/>
          <p:nvPr/>
        </p:nvSpPr>
        <p:spPr>
          <a:xfrm>
            <a:off x="6947650" y="2143125"/>
            <a:ext cx="4244100" cy="3487800"/>
          </a:xfrm>
          <a:prstGeom prst="rect">
            <a:avLst/>
          </a:prstGeom>
          <a:solidFill>
            <a:srgbClr val="F8FAFC"/>
          </a:solidFill>
          <a:ln>
            <a:noFill/>
          </a:ln>
        </p:spPr>
        <p:txBody>
          <a:bodyPr anchorCtr="0" anchor="t" bIns="91425" lIns="137150" spcFirstLastPara="1" rIns="91425" wrap="square" tIns="1828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7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42" name="Google Shape;342;p23"/>
          <p:cNvSpPr/>
          <p:nvPr/>
        </p:nvSpPr>
        <p:spPr>
          <a:xfrm>
            <a:off x="7160475" y="3083088"/>
            <a:ext cx="618300" cy="325800"/>
          </a:xfrm>
          <a:prstGeom prst="rect">
            <a:avLst/>
          </a:prstGeom>
          <a:solidFill>
            <a:srgbClr val="F1F5F9"/>
          </a:solidFill>
          <a:ln cap="flat" cmpd="sng" w="9525">
            <a:solidFill>
              <a:srgbClr val="0F172A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334155"/>
              </a:solidFill>
            </a:endParaRPr>
          </a:p>
        </p:txBody>
      </p:sp>
      <p:sp>
        <p:nvSpPr>
          <p:cNvPr id="343" name="Google Shape;343;p23"/>
          <p:cNvSpPr/>
          <p:nvPr/>
        </p:nvSpPr>
        <p:spPr>
          <a:xfrm>
            <a:off x="8018923" y="2978613"/>
            <a:ext cx="802105" cy="534737"/>
          </a:xfrm>
          <a:prstGeom prst="flowChartDecision">
            <a:avLst/>
          </a:prstGeom>
          <a:solidFill>
            <a:srgbClr val="F1F5F9"/>
          </a:solidFill>
          <a:ln cap="flat" cmpd="sng" w="9525">
            <a:solidFill>
              <a:srgbClr val="0F172A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334155"/>
              </a:solidFill>
            </a:endParaRPr>
          </a:p>
        </p:txBody>
      </p:sp>
      <p:sp>
        <p:nvSpPr>
          <p:cNvPr id="344" name="Google Shape;344;p23"/>
          <p:cNvSpPr/>
          <p:nvPr/>
        </p:nvSpPr>
        <p:spPr>
          <a:xfrm>
            <a:off x="9061177" y="3078900"/>
            <a:ext cx="735300" cy="334200"/>
          </a:xfrm>
          <a:prstGeom prst="roundRect">
            <a:avLst>
              <a:gd fmla="val 16667" name="adj"/>
            </a:avLst>
          </a:prstGeom>
          <a:solidFill>
            <a:srgbClr val="F1F5F9"/>
          </a:solidFill>
          <a:ln cap="flat" cmpd="sng" w="9525">
            <a:solidFill>
              <a:srgbClr val="0F172A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334155"/>
              </a:solidFill>
            </a:endParaRPr>
          </a:p>
        </p:txBody>
      </p:sp>
      <p:sp>
        <p:nvSpPr>
          <p:cNvPr id="345" name="Google Shape;345;p23"/>
          <p:cNvSpPr/>
          <p:nvPr/>
        </p:nvSpPr>
        <p:spPr>
          <a:xfrm>
            <a:off x="10036625" y="3078900"/>
            <a:ext cx="735300" cy="334200"/>
          </a:xfrm>
          <a:prstGeom prst="roundRect">
            <a:avLst>
              <a:gd fmla="val 16667" name="adj"/>
            </a:avLst>
          </a:prstGeom>
          <a:solidFill>
            <a:srgbClr val="F1F5F9"/>
          </a:solidFill>
          <a:ln cap="flat" cmpd="sng" w="9525">
            <a:solidFill>
              <a:srgbClr val="0F172A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334155"/>
              </a:solidFill>
            </a:endParaRPr>
          </a:p>
        </p:txBody>
      </p:sp>
      <p:sp>
        <p:nvSpPr>
          <p:cNvPr id="346" name="Google Shape;346;p23"/>
          <p:cNvSpPr/>
          <p:nvPr/>
        </p:nvSpPr>
        <p:spPr>
          <a:xfrm>
            <a:off x="10003223" y="3807788"/>
            <a:ext cx="802105" cy="534737"/>
          </a:xfrm>
          <a:prstGeom prst="flowChartDecision">
            <a:avLst/>
          </a:prstGeom>
          <a:solidFill>
            <a:srgbClr val="F1F5F9"/>
          </a:solidFill>
          <a:ln cap="flat" cmpd="sng" w="9525">
            <a:solidFill>
              <a:srgbClr val="0F172A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334155"/>
              </a:solidFill>
            </a:endParaRPr>
          </a:p>
        </p:txBody>
      </p:sp>
      <p:sp>
        <p:nvSpPr>
          <p:cNvPr id="347" name="Google Shape;347;p23"/>
          <p:cNvSpPr/>
          <p:nvPr/>
        </p:nvSpPr>
        <p:spPr>
          <a:xfrm>
            <a:off x="10095125" y="4670600"/>
            <a:ext cx="618300" cy="618300"/>
          </a:xfrm>
          <a:prstGeom prst="ellipse">
            <a:avLst/>
          </a:prstGeom>
          <a:solidFill>
            <a:srgbClr val="F1F5F9"/>
          </a:solidFill>
          <a:ln cap="flat" cmpd="sng" w="9525">
            <a:solidFill>
              <a:srgbClr val="0F172A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334155"/>
              </a:solidFill>
            </a:endParaRPr>
          </a:p>
        </p:txBody>
      </p:sp>
      <p:cxnSp>
        <p:nvCxnSpPr>
          <p:cNvPr id="348" name="Google Shape;348;p23"/>
          <p:cNvCxnSpPr>
            <a:stCxn id="342" idx="3"/>
            <a:endCxn id="343" idx="1"/>
          </p:cNvCxnSpPr>
          <p:nvPr/>
        </p:nvCxnSpPr>
        <p:spPr>
          <a:xfrm>
            <a:off x="7778775" y="3245988"/>
            <a:ext cx="240000" cy="0"/>
          </a:xfrm>
          <a:prstGeom prst="straightConnector1">
            <a:avLst/>
          </a:prstGeom>
          <a:noFill/>
          <a:ln cap="flat" cmpd="sng" w="9525">
            <a:solidFill>
              <a:srgbClr val="334155"/>
            </a:solidFill>
            <a:prstDash val="solid"/>
            <a:round/>
            <a:headEnd len="med" w="med" type="none"/>
            <a:tailEnd len="med" w="med" type="triangle"/>
          </a:ln>
        </p:spPr>
      </p:cxnSp>
      <p:cxnSp>
        <p:nvCxnSpPr>
          <p:cNvPr id="349" name="Google Shape;349;p23"/>
          <p:cNvCxnSpPr>
            <a:stCxn id="343" idx="3"/>
            <a:endCxn id="344" idx="1"/>
          </p:cNvCxnSpPr>
          <p:nvPr/>
        </p:nvCxnSpPr>
        <p:spPr>
          <a:xfrm>
            <a:off x="8821029" y="3245981"/>
            <a:ext cx="240000" cy="0"/>
          </a:xfrm>
          <a:prstGeom prst="straightConnector1">
            <a:avLst/>
          </a:prstGeom>
          <a:noFill/>
          <a:ln cap="flat" cmpd="sng" w="9525">
            <a:solidFill>
              <a:srgbClr val="334155"/>
            </a:solidFill>
            <a:prstDash val="solid"/>
            <a:round/>
            <a:headEnd len="med" w="med" type="none"/>
            <a:tailEnd len="med" w="med" type="triangle"/>
          </a:ln>
        </p:spPr>
      </p:cxnSp>
      <p:cxnSp>
        <p:nvCxnSpPr>
          <p:cNvPr id="350" name="Google Shape;350;p23"/>
          <p:cNvCxnSpPr>
            <a:stCxn id="344" idx="3"/>
            <a:endCxn id="345" idx="1"/>
          </p:cNvCxnSpPr>
          <p:nvPr/>
        </p:nvCxnSpPr>
        <p:spPr>
          <a:xfrm>
            <a:off x="9796477" y="3246000"/>
            <a:ext cx="240000" cy="0"/>
          </a:xfrm>
          <a:prstGeom prst="straightConnector1">
            <a:avLst/>
          </a:prstGeom>
          <a:noFill/>
          <a:ln cap="flat" cmpd="sng" w="9525">
            <a:solidFill>
              <a:srgbClr val="334155"/>
            </a:solidFill>
            <a:prstDash val="solid"/>
            <a:round/>
            <a:headEnd len="med" w="med" type="none"/>
            <a:tailEnd len="med" w="med" type="triangle"/>
          </a:ln>
        </p:spPr>
      </p:cxnSp>
      <p:cxnSp>
        <p:nvCxnSpPr>
          <p:cNvPr id="351" name="Google Shape;351;p23"/>
          <p:cNvCxnSpPr>
            <a:stCxn id="345" idx="2"/>
            <a:endCxn id="346" idx="0"/>
          </p:cNvCxnSpPr>
          <p:nvPr/>
        </p:nvCxnSpPr>
        <p:spPr>
          <a:xfrm>
            <a:off x="10404275" y="3413100"/>
            <a:ext cx="0" cy="394800"/>
          </a:xfrm>
          <a:prstGeom prst="straightConnector1">
            <a:avLst/>
          </a:prstGeom>
          <a:noFill/>
          <a:ln cap="flat" cmpd="sng" w="9525">
            <a:solidFill>
              <a:srgbClr val="334155"/>
            </a:solidFill>
            <a:prstDash val="solid"/>
            <a:round/>
            <a:headEnd len="med" w="med" type="none"/>
            <a:tailEnd len="med" w="med" type="triangle"/>
          </a:ln>
        </p:spPr>
      </p:cxnSp>
      <p:cxnSp>
        <p:nvCxnSpPr>
          <p:cNvPr id="352" name="Google Shape;352;p23"/>
          <p:cNvCxnSpPr>
            <a:endCxn id="347" idx="0"/>
          </p:cNvCxnSpPr>
          <p:nvPr/>
        </p:nvCxnSpPr>
        <p:spPr>
          <a:xfrm>
            <a:off x="10404275" y="4342400"/>
            <a:ext cx="0" cy="328200"/>
          </a:xfrm>
          <a:prstGeom prst="straightConnector1">
            <a:avLst/>
          </a:prstGeom>
          <a:noFill/>
          <a:ln cap="flat" cmpd="sng" w="9525">
            <a:solidFill>
              <a:srgbClr val="334155"/>
            </a:solidFill>
            <a:prstDash val="solid"/>
            <a:round/>
            <a:headEnd len="med" w="med" type="none"/>
            <a:tailEnd len="med" w="med" type="triangle"/>
          </a:ln>
        </p:spPr>
      </p:cxnSp>
      <p:cxnSp>
        <p:nvCxnSpPr>
          <p:cNvPr id="353" name="Google Shape;353;p23"/>
          <p:cNvCxnSpPr>
            <a:stCxn id="343" idx="2"/>
            <a:endCxn id="346" idx="1"/>
          </p:cNvCxnSpPr>
          <p:nvPr/>
        </p:nvCxnSpPr>
        <p:spPr>
          <a:xfrm flipH="1" rot="-5400000">
            <a:off x="8930576" y="3002749"/>
            <a:ext cx="561900" cy="1583100"/>
          </a:xfrm>
          <a:prstGeom prst="bentConnector2">
            <a:avLst/>
          </a:prstGeom>
          <a:noFill/>
          <a:ln cap="flat" cmpd="sng" w="9525">
            <a:solidFill>
              <a:srgbClr val="334155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354" name="Google Shape;354;p23"/>
          <p:cNvSpPr txBox="1"/>
          <p:nvPr>
            <p:ph idx="4294967295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</p:spPr>
        <p:txBody>
          <a:bodyPr anchorCtr="0" anchor="ctr" bIns="0" lIns="0" spcFirstLastPara="1" rIns="0" wrap="square" tIns="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355" name="Google Shape;355;p23"/>
          <p:cNvSpPr txBox="1"/>
          <p:nvPr/>
        </p:nvSpPr>
        <p:spPr>
          <a:xfrm>
            <a:off x="6938075" y="1696725"/>
            <a:ext cx="4244100" cy="44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7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Fluxograma da estratégia implementada</a:t>
            </a:r>
            <a:endParaRPr sz="1800">
              <a:solidFill>
                <a:schemeClr val="accent1"/>
              </a:solidFill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60" name="Shape 3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1" name="Google Shape;361;p24"/>
          <p:cNvSpPr/>
          <p:nvPr/>
        </p:nvSpPr>
        <p:spPr>
          <a:xfrm>
            <a:off x="10" y="-1"/>
            <a:ext cx="12192000" cy="6858000"/>
          </a:xfrm>
          <a:prstGeom prst="rect">
            <a:avLst/>
          </a:prstGeom>
          <a:solidFill>
            <a:srgbClr val="F1F5F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62" name="Google Shape;362;p24"/>
          <p:cNvSpPr/>
          <p:nvPr/>
        </p:nvSpPr>
        <p:spPr>
          <a:xfrm>
            <a:off x="8178383" y="2347383"/>
            <a:ext cx="3435000" cy="3975000"/>
          </a:xfrm>
          <a:prstGeom prst="rect">
            <a:avLst/>
          </a:prstGeom>
          <a:noFill/>
          <a:ln cap="flat" cmpd="sng" w="9525">
            <a:solidFill>
              <a:srgbClr val="2563EB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63" name="Google Shape;363;p24"/>
          <p:cNvSpPr/>
          <p:nvPr/>
        </p:nvSpPr>
        <p:spPr>
          <a:xfrm>
            <a:off x="8088546" y="3630858"/>
            <a:ext cx="3492900" cy="2658300"/>
          </a:xfrm>
          <a:prstGeom prst="rect">
            <a:avLst/>
          </a:prstGeom>
          <a:solidFill>
            <a:srgbClr val="F8FAFC"/>
          </a:solidFill>
          <a:ln>
            <a:noFill/>
          </a:ln>
        </p:spPr>
        <p:txBody>
          <a:bodyPr anchorCtr="0" anchor="t" bIns="91425" lIns="137150" spcFirstLastPara="1" rIns="137150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2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Utilize este espaço para detalhar os fatores que contribuíram para o resultado alcançado.</a:t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364" name="Google Shape;364;p24"/>
          <p:cNvSpPr/>
          <p:nvPr/>
        </p:nvSpPr>
        <p:spPr>
          <a:xfrm>
            <a:off x="4484537" y="2346425"/>
            <a:ext cx="3435000" cy="3975000"/>
          </a:xfrm>
          <a:prstGeom prst="rect">
            <a:avLst/>
          </a:prstGeom>
          <a:noFill/>
          <a:ln cap="flat" cmpd="sng" w="9525">
            <a:solidFill>
              <a:srgbClr val="2563EB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65" name="Google Shape;365;p24"/>
          <p:cNvSpPr/>
          <p:nvPr/>
        </p:nvSpPr>
        <p:spPr>
          <a:xfrm>
            <a:off x="4394700" y="3629900"/>
            <a:ext cx="3492900" cy="2658300"/>
          </a:xfrm>
          <a:prstGeom prst="rect">
            <a:avLst/>
          </a:prstGeom>
          <a:solidFill>
            <a:srgbClr val="F8FAFC"/>
          </a:solidFill>
          <a:ln>
            <a:noFill/>
          </a:ln>
        </p:spPr>
        <p:txBody>
          <a:bodyPr anchorCtr="0" anchor="t" bIns="91425" lIns="137150" spcFirstLastPara="1" rIns="137150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2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Utilize este espaço para detalhar os fatores que contribuíram para o resultado alcançado.</a:t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366" name="Google Shape;366;p24"/>
          <p:cNvSpPr/>
          <p:nvPr/>
        </p:nvSpPr>
        <p:spPr>
          <a:xfrm>
            <a:off x="723875" y="2344625"/>
            <a:ext cx="3561000" cy="3975000"/>
          </a:xfrm>
          <a:prstGeom prst="rect">
            <a:avLst/>
          </a:prstGeom>
          <a:noFill/>
          <a:ln cap="flat" cmpd="sng" w="9525">
            <a:solidFill>
              <a:srgbClr val="2563EB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67" name="Google Shape;367;p24"/>
          <p:cNvSpPr txBox="1"/>
          <p:nvPr/>
        </p:nvSpPr>
        <p:spPr>
          <a:xfrm>
            <a:off x="615275" y="433775"/>
            <a:ext cx="5824500" cy="67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Resultados</a:t>
            </a:r>
            <a:endParaRPr sz="32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68" name="Google Shape;368;p24"/>
          <p:cNvSpPr/>
          <p:nvPr/>
        </p:nvSpPr>
        <p:spPr>
          <a:xfrm>
            <a:off x="615275" y="1063500"/>
            <a:ext cx="62559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69" name="Google Shape;369;p24"/>
          <p:cNvSpPr/>
          <p:nvPr/>
        </p:nvSpPr>
        <p:spPr>
          <a:xfrm>
            <a:off x="615275" y="2248688"/>
            <a:ext cx="3637500" cy="1379400"/>
          </a:xfrm>
          <a:prstGeom prst="rect">
            <a:avLst/>
          </a:prstGeom>
          <a:solidFill>
            <a:srgbClr val="F8FAF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70" name="Google Shape;370;p24"/>
          <p:cNvSpPr txBox="1"/>
          <p:nvPr/>
        </p:nvSpPr>
        <p:spPr>
          <a:xfrm>
            <a:off x="618475" y="2875599"/>
            <a:ext cx="1232400" cy="6771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137150" spcFirstLastPara="1" rIns="91425" wrap="square" tIns="182875">
            <a:noAutofit/>
          </a:bodyPr>
          <a:lstStyle/>
          <a:p>
            <a:pPr indent="0" lvl="0" marL="0" rtl="0" algn="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100">
                <a:solidFill>
                  <a:srgbClr val="2563EB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x</a:t>
            </a:r>
            <a:r>
              <a:rPr lang="en-US" sz="3100">
                <a:solidFill>
                  <a:srgbClr val="2563EB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%</a:t>
            </a:r>
            <a:endParaRPr sz="1800">
              <a:solidFill>
                <a:srgbClr val="2563EB"/>
              </a:solidFill>
            </a:endParaRPr>
          </a:p>
        </p:txBody>
      </p:sp>
      <p:sp>
        <p:nvSpPr>
          <p:cNvPr id="371" name="Google Shape;371;p24"/>
          <p:cNvSpPr/>
          <p:nvPr/>
        </p:nvSpPr>
        <p:spPr>
          <a:xfrm>
            <a:off x="4376819" y="2248700"/>
            <a:ext cx="3497100" cy="1379400"/>
          </a:xfrm>
          <a:prstGeom prst="rect">
            <a:avLst/>
          </a:prstGeom>
          <a:solidFill>
            <a:srgbClr val="F8FAF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72" name="Google Shape;372;p24"/>
          <p:cNvSpPr txBox="1"/>
          <p:nvPr/>
        </p:nvSpPr>
        <p:spPr>
          <a:xfrm>
            <a:off x="5752675" y="3035525"/>
            <a:ext cx="2024400" cy="517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137150" spcFirstLastPara="1" rIns="91425" wrap="square" tIns="18287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9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Descrição do indicador, incluindo informações como escopo, período, entre outros.</a:t>
            </a:r>
            <a:endParaRPr sz="9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9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373" name="Google Shape;373;p24"/>
          <p:cNvSpPr txBox="1"/>
          <p:nvPr/>
        </p:nvSpPr>
        <p:spPr>
          <a:xfrm>
            <a:off x="4394175" y="2959313"/>
            <a:ext cx="1380900" cy="517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137150" spcFirstLastPara="1" rIns="91425" wrap="square" tIns="182875">
            <a:noAutofit/>
          </a:bodyPr>
          <a:lstStyle/>
          <a:p>
            <a:pPr indent="0" lvl="0" marL="0" rtl="0" algn="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100">
                <a:solidFill>
                  <a:srgbClr val="2563EB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x</a:t>
            </a:r>
            <a:r>
              <a:rPr lang="en-US" sz="3100">
                <a:solidFill>
                  <a:srgbClr val="2563EB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%</a:t>
            </a:r>
            <a:endParaRPr sz="1800">
              <a:solidFill>
                <a:srgbClr val="2563EB"/>
              </a:solidFill>
            </a:endParaRPr>
          </a:p>
        </p:txBody>
      </p:sp>
      <p:sp>
        <p:nvSpPr>
          <p:cNvPr id="374" name="Google Shape;374;p24"/>
          <p:cNvSpPr/>
          <p:nvPr/>
        </p:nvSpPr>
        <p:spPr>
          <a:xfrm>
            <a:off x="8089425" y="2248700"/>
            <a:ext cx="3492881" cy="1379400"/>
          </a:xfrm>
          <a:prstGeom prst="rect">
            <a:avLst/>
          </a:prstGeom>
          <a:solidFill>
            <a:srgbClr val="F8FAF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75" name="Google Shape;375;p24"/>
          <p:cNvSpPr txBox="1"/>
          <p:nvPr/>
        </p:nvSpPr>
        <p:spPr>
          <a:xfrm>
            <a:off x="8219475" y="2959325"/>
            <a:ext cx="1325400" cy="593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137150" spcFirstLastPara="1" rIns="91425" wrap="square" tIns="182875">
            <a:noAutofit/>
          </a:bodyPr>
          <a:lstStyle/>
          <a:p>
            <a:pPr indent="0" lvl="0" marL="0" rtl="0" algn="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100">
                <a:solidFill>
                  <a:srgbClr val="2563EB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x%</a:t>
            </a:r>
            <a:endParaRPr sz="1800">
              <a:solidFill>
                <a:srgbClr val="2563EB"/>
              </a:solidFill>
            </a:endParaRPr>
          </a:p>
        </p:txBody>
      </p:sp>
      <p:sp>
        <p:nvSpPr>
          <p:cNvPr id="376" name="Google Shape;376;p24"/>
          <p:cNvSpPr txBox="1"/>
          <p:nvPr>
            <p:ph idx="4294967295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</p:spPr>
        <p:txBody>
          <a:bodyPr anchorCtr="0" anchor="ctr" bIns="0" lIns="0" spcFirstLastPara="1" rIns="0" wrap="square" tIns="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377" name="Google Shape;377;p24"/>
          <p:cNvSpPr/>
          <p:nvPr/>
        </p:nvSpPr>
        <p:spPr>
          <a:xfrm>
            <a:off x="620725" y="3628100"/>
            <a:ext cx="3632100" cy="2658300"/>
          </a:xfrm>
          <a:prstGeom prst="rect">
            <a:avLst/>
          </a:prstGeom>
          <a:solidFill>
            <a:srgbClr val="F8FAFC"/>
          </a:solidFill>
          <a:ln>
            <a:noFill/>
          </a:ln>
        </p:spPr>
        <p:txBody>
          <a:bodyPr anchorCtr="0" anchor="t" bIns="91425" lIns="137150" spcFirstLastPara="1" rIns="137150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2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Utilize este espaço para detalhar os fatores que contribuíram para o resultado alcançado.</a:t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2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378" name="Google Shape;378;p24"/>
          <p:cNvSpPr txBox="1"/>
          <p:nvPr/>
        </p:nvSpPr>
        <p:spPr>
          <a:xfrm>
            <a:off x="835500" y="2451888"/>
            <a:ext cx="3177900" cy="431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0" spcFirstLastPara="1" rIns="0" wrap="square" tIns="91425">
            <a:sp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6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KPI 1 - OEE</a:t>
            </a:r>
            <a:endParaRPr sz="1600"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79" name="Google Shape;379;p24"/>
          <p:cNvSpPr txBox="1"/>
          <p:nvPr/>
        </p:nvSpPr>
        <p:spPr>
          <a:xfrm>
            <a:off x="4450100" y="2451896"/>
            <a:ext cx="3492900" cy="431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6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KPI 2 - % Eficiência Operacional</a:t>
            </a:r>
            <a:endParaRPr sz="16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80" name="Google Shape;380;p24"/>
          <p:cNvSpPr txBox="1"/>
          <p:nvPr/>
        </p:nvSpPr>
        <p:spPr>
          <a:xfrm>
            <a:off x="8237350" y="2451888"/>
            <a:ext cx="3000000" cy="431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6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KPI 3 - Variáveis Monitoradas</a:t>
            </a:r>
            <a:endParaRPr sz="16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81" name="Google Shape;381;p24"/>
          <p:cNvSpPr txBox="1"/>
          <p:nvPr/>
        </p:nvSpPr>
        <p:spPr>
          <a:xfrm>
            <a:off x="2047975" y="3004600"/>
            <a:ext cx="2024400" cy="517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137150" spcFirstLastPara="1" rIns="91425" wrap="square" tIns="18287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9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Descrição do indicador, incluindo informações como escopo, período, entre outros.</a:t>
            </a:r>
            <a:endParaRPr sz="9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9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382" name="Google Shape;382;p24"/>
          <p:cNvSpPr txBox="1"/>
          <p:nvPr/>
        </p:nvSpPr>
        <p:spPr>
          <a:xfrm>
            <a:off x="9457375" y="3035525"/>
            <a:ext cx="2024400" cy="517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137150" spcFirstLastPara="1" rIns="91425" wrap="square" tIns="18287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90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Descrição do indicador, incluindo informações como escopo, período, entre outros.</a:t>
            </a:r>
            <a:endParaRPr sz="9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90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87" name="Shape 3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8" name="Google Shape;388;p25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1F5F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89" name="Google Shape;389;p25"/>
          <p:cNvSpPr txBox="1"/>
          <p:nvPr/>
        </p:nvSpPr>
        <p:spPr>
          <a:xfrm>
            <a:off x="615275" y="436400"/>
            <a:ext cx="6020700" cy="67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Perguntas da banca avaliadora</a:t>
            </a:r>
            <a:endParaRPr sz="32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90" name="Google Shape;390;p25"/>
          <p:cNvSpPr/>
          <p:nvPr/>
        </p:nvSpPr>
        <p:spPr>
          <a:xfrm>
            <a:off x="615275" y="1063500"/>
            <a:ext cx="62559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91" name="Google Shape;391;p25"/>
          <p:cNvSpPr txBox="1"/>
          <p:nvPr>
            <p:ph idx="4294967295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</p:spPr>
        <p:txBody>
          <a:bodyPr anchorCtr="0" anchor="ctr" bIns="0" lIns="0" spcFirstLastPara="1" rIns="0" wrap="square" tIns="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392" name="Google Shape;392;p25"/>
          <p:cNvSpPr txBox="1"/>
          <p:nvPr/>
        </p:nvSpPr>
        <p:spPr>
          <a:xfrm>
            <a:off x="1310275" y="1542775"/>
            <a:ext cx="7582800" cy="10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8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Sua empresa adotou alguma solução da Tractian ainda em fase inicial ou piloto? Se sim, qual foi essa solução e como foi o processo de implementação?</a:t>
            </a:r>
            <a:endParaRPr sz="18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93" name="Google Shape;393;p25"/>
          <p:cNvSpPr txBox="1"/>
          <p:nvPr/>
        </p:nvSpPr>
        <p:spPr>
          <a:xfrm>
            <a:off x="1309697" y="2558575"/>
            <a:ext cx="8006400" cy="1372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Utilize este espaço para responder de forma clara, objetiva e fundamentada às perguntas feitas pela banca avaliadora. As respostas devem complementar as informações do projeto, esclarecer pontos levantados e demonstrar domínio técnico sobre a solução apresentada. Sempre que possível, inclua dados, exemplos práticos e referências às etapas do projeto para reforçar a argumentação. 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(Limite recomendado: 250 palavras)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394" name="Google Shape;394;p25"/>
          <p:cNvSpPr txBox="1"/>
          <p:nvPr/>
        </p:nvSpPr>
        <p:spPr>
          <a:xfrm>
            <a:off x="1310270" y="3888925"/>
            <a:ext cx="8006400" cy="7389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8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A nova tecnologia foi integrada a outros processos, plataformas ou rotinas da empresa? Se sim, que tipo de integração foi realizada?</a:t>
            </a:r>
            <a:endParaRPr sz="18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95" name="Google Shape;395;p25"/>
          <p:cNvSpPr txBox="1"/>
          <p:nvPr/>
        </p:nvSpPr>
        <p:spPr>
          <a:xfrm>
            <a:off x="1310270" y="4946650"/>
            <a:ext cx="8006400" cy="1372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Utilize este espaço para responder de forma clara, objetiva e fundamentada às perguntas feitas pela banca avaliadora. As respostas devem complementar as informações do projeto, esclarecer pontos levantados e demonstrar domínio técnico sobre a solução apresentada. Sempre que possível, inclua dados, exemplos práticos e referências às etapas do projeto para reforçar a argumentação. 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(Limite recomendado: 250 palavras)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396" name="Google Shape;396;p25"/>
          <p:cNvSpPr/>
          <p:nvPr/>
        </p:nvSpPr>
        <p:spPr>
          <a:xfrm>
            <a:off x="615275" y="1608481"/>
            <a:ext cx="601500" cy="6075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>
                <a:solidFill>
                  <a:srgbClr val="F8FAFC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01</a:t>
            </a:r>
            <a:endParaRPr sz="2400">
              <a:solidFill>
                <a:srgbClr val="F8FAFC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397" name="Google Shape;397;p25"/>
          <p:cNvSpPr/>
          <p:nvPr/>
        </p:nvSpPr>
        <p:spPr>
          <a:xfrm>
            <a:off x="615275" y="3949450"/>
            <a:ext cx="601500" cy="6075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>
                <a:solidFill>
                  <a:srgbClr val="F8FAFC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02</a:t>
            </a:r>
            <a:endParaRPr sz="2400">
              <a:solidFill>
                <a:srgbClr val="F8FAFC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02" name="Shape 4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3" name="Google Shape;403;p26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1F5F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04" name="Google Shape;404;p26"/>
          <p:cNvSpPr/>
          <p:nvPr/>
        </p:nvSpPr>
        <p:spPr>
          <a:xfrm>
            <a:off x="615275" y="1063500"/>
            <a:ext cx="62559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05" name="Google Shape;405;p26"/>
          <p:cNvSpPr txBox="1"/>
          <p:nvPr>
            <p:ph idx="4294967295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</p:spPr>
        <p:txBody>
          <a:bodyPr anchorCtr="0" anchor="ctr" bIns="0" lIns="0" spcFirstLastPara="1" rIns="0" wrap="square" tIns="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406" name="Google Shape;406;p26"/>
          <p:cNvSpPr txBox="1"/>
          <p:nvPr/>
        </p:nvSpPr>
        <p:spPr>
          <a:xfrm>
            <a:off x="1309422" y="1548100"/>
            <a:ext cx="9168900" cy="10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Os dados de variáveis operacionais são cruzados com informações de manutenção para identificar correlações entre falhas e padrões de uso? Se sim, que aprendizados surgiram a partir disso?</a:t>
            </a:r>
            <a:endParaRPr sz="18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407" name="Google Shape;407;p26"/>
          <p:cNvSpPr txBox="1"/>
          <p:nvPr/>
        </p:nvSpPr>
        <p:spPr>
          <a:xfrm>
            <a:off x="1309422" y="2430155"/>
            <a:ext cx="8005500" cy="1372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Utilize este espaço para responder de forma clara, objetiva e fundamentada às perguntas feitas pela banca avaliadora. As respostas devem complementar as informações do projeto, esclarecer pontos levantados e demonstrar domínio técnico sobre a solução apresentada. Sempre que possível, inclua dados, exemplos práticos e referências às etapas do projeto para reforçar a argumentação. 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(Limite recomendado: 250 palavras)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408" name="Google Shape;408;p26"/>
          <p:cNvSpPr txBox="1"/>
          <p:nvPr/>
        </p:nvSpPr>
        <p:spPr>
          <a:xfrm>
            <a:off x="1309422" y="3901715"/>
            <a:ext cx="8005500" cy="10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Sua empresa criou alertas, gatilhos ou rotinas com base nessas variáveis para ajustar parâmetros operacionais ou acionar ações corretivas? Se sim, como esses ajustes contribuíram para o desempenho da produção?</a:t>
            </a:r>
            <a:endParaRPr sz="18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409" name="Google Shape;409;p26"/>
          <p:cNvSpPr txBox="1"/>
          <p:nvPr/>
        </p:nvSpPr>
        <p:spPr>
          <a:xfrm>
            <a:off x="1309422" y="4835614"/>
            <a:ext cx="8005500" cy="1372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Utilize este espaço para responder de forma clara, objetiva e fundamentada às perguntas feitas pela banca avaliadora. As respostas devem complementar as informações do projeto, esclarecer pontos levantados e demonstrar domínio técnico sobre a solução apresentada. Sempre que possível, inclua dados, exemplos práticos e referências às etapas do projeto para reforçar a argumentação. 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(Limite recomendado: 250 palavras)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410" name="Google Shape;410;p26"/>
          <p:cNvSpPr/>
          <p:nvPr/>
        </p:nvSpPr>
        <p:spPr>
          <a:xfrm>
            <a:off x="615275" y="3949450"/>
            <a:ext cx="601500" cy="6075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>
                <a:solidFill>
                  <a:srgbClr val="F8FAFC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04</a:t>
            </a:r>
            <a:endParaRPr sz="2400">
              <a:solidFill>
                <a:srgbClr val="F8FAFC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411" name="Google Shape;411;p26"/>
          <p:cNvSpPr/>
          <p:nvPr/>
        </p:nvSpPr>
        <p:spPr>
          <a:xfrm>
            <a:off x="615275" y="1609928"/>
            <a:ext cx="601500" cy="6075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>
                <a:solidFill>
                  <a:srgbClr val="F8FAFC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03</a:t>
            </a:r>
            <a:endParaRPr sz="2400">
              <a:solidFill>
                <a:srgbClr val="F8FAFC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412" name="Google Shape;412;p26"/>
          <p:cNvSpPr txBox="1"/>
          <p:nvPr/>
        </p:nvSpPr>
        <p:spPr>
          <a:xfrm>
            <a:off x="615275" y="436400"/>
            <a:ext cx="6020700" cy="67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Perguntas da banca avaliadora</a:t>
            </a:r>
            <a:endParaRPr sz="32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17" name="Shape 4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Google Shape;418;p27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1F5F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19" name="Google Shape;419;p27"/>
          <p:cNvSpPr/>
          <p:nvPr/>
        </p:nvSpPr>
        <p:spPr>
          <a:xfrm>
            <a:off x="615275" y="1063500"/>
            <a:ext cx="6255900" cy="396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20" name="Google Shape;420;p27"/>
          <p:cNvSpPr txBox="1"/>
          <p:nvPr>
            <p:ph idx="4294967295" type="sldNum"/>
          </p:nvPr>
        </p:nvSpPr>
        <p:spPr>
          <a:xfrm>
            <a:off x="10828646" y="6500472"/>
            <a:ext cx="989100" cy="167700"/>
          </a:xfrm>
          <a:prstGeom prst="rect">
            <a:avLst/>
          </a:prstGeom>
        </p:spPr>
        <p:txBody>
          <a:bodyPr anchorCtr="0" anchor="ctr" bIns="0" lIns="0" spcFirstLastPara="1" rIns="0" wrap="square" tIns="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421" name="Google Shape;421;p27"/>
          <p:cNvSpPr txBox="1"/>
          <p:nvPr/>
        </p:nvSpPr>
        <p:spPr>
          <a:xfrm>
            <a:off x="1309422" y="1548100"/>
            <a:ext cx="9168900" cy="10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Sua empresa utiliza dados de variáveis produtivas, como horas de operação, ciclos e consumo, para apoiar a tomada de decisão operacional? Se sim, como essas informações são aplicadas no dia a dia?</a:t>
            </a:r>
            <a:endParaRPr sz="18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422" name="Google Shape;422;p27"/>
          <p:cNvSpPr txBox="1"/>
          <p:nvPr/>
        </p:nvSpPr>
        <p:spPr>
          <a:xfrm>
            <a:off x="1309422" y="2461955"/>
            <a:ext cx="8005500" cy="1372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Utilize este espaço para responder de forma clara, objetiva e fundamentada às perguntas feitas pela banca avaliadora. As respostas devem complementar as informações do projeto, esclarecer pontos levantados e demonstrar domínio técnico sobre a solução apresentada. Sempre que possível, inclua dados, exemplos práticos e referências às etapas do projeto para reforçar a argumentação. 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(Limite recomendado: 250 palavras)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423" name="Google Shape;423;p27"/>
          <p:cNvSpPr txBox="1"/>
          <p:nvPr/>
        </p:nvSpPr>
        <p:spPr>
          <a:xfrm>
            <a:off x="1309422" y="3901715"/>
            <a:ext cx="8005500" cy="7389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Os dados coletados influenciam diretamente no cálculo ou na melhoria do OEE? Se sim, quais aspectos do indicador foram mais impactados?</a:t>
            </a:r>
            <a:endParaRPr sz="18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424" name="Google Shape;424;p27"/>
          <p:cNvSpPr txBox="1"/>
          <p:nvPr/>
        </p:nvSpPr>
        <p:spPr>
          <a:xfrm>
            <a:off x="1309422" y="4835614"/>
            <a:ext cx="8005500" cy="1372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Utilize este espaço para responder de forma clara, objetiva e fundamentada às perguntas feitas pela banca avaliadora. As respostas devem complementar as informações do projeto, esclarecer pontos levantados e demonstrar domínio técnico sobre a solução apresentada. Sempre que possível, inclua dados, exemplos práticos e referências às etapas do projeto para reforçar a argumentação. 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sz="1050">
                <a:solidFill>
                  <a:srgbClr val="334155"/>
                </a:solidFill>
                <a:latin typeface="Inter"/>
                <a:ea typeface="Inter"/>
                <a:cs typeface="Inter"/>
                <a:sym typeface="Inter"/>
              </a:rPr>
              <a:t>(Limite recomendado: 250 palavras)</a:t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1050">
              <a:solidFill>
                <a:srgbClr val="334155"/>
              </a:solidFill>
              <a:latin typeface="Inter"/>
              <a:ea typeface="Inter"/>
              <a:cs typeface="Inter"/>
              <a:sym typeface="Inter"/>
            </a:endParaRPr>
          </a:p>
        </p:txBody>
      </p:sp>
      <p:sp>
        <p:nvSpPr>
          <p:cNvPr id="425" name="Google Shape;425;p27"/>
          <p:cNvSpPr/>
          <p:nvPr/>
        </p:nvSpPr>
        <p:spPr>
          <a:xfrm>
            <a:off x="615275" y="3949450"/>
            <a:ext cx="601500" cy="6075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>
                <a:solidFill>
                  <a:srgbClr val="F8FAFC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06</a:t>
            </a:r>
            <a:endParaRPr sz="2400">
              <a:solidFill>
                <a:srgbClr val="F8FAFC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426" name="Google Shape;426;p27"/>
          <p:cNvSpPr/>
          <p:nvPr/>
        </p:nvSpPr>
        <p:spPr>
          <a:xfrm>
            <a:off x="615275" y="1609928"/>
            <a:ext cx="601500" cy="607500"/>
          </a:xfrm>
          <a:prstGeom prst="rect">
            <a:avLst/>
          </a:prstGeom>
          <a:solidFill>
            <a:srgbClr val="2563EB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>
                <a:solidFill>
                  <a:srgbClr val="F8FAFC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05</a:t>
            </a:r>
            <a:endParaRPr sz="2400">
              <a:solidFill>
                <a:srgbClr val="F8FAFC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  <p:sp>
        <p:nvSpPr>
          <p:cNvPr id="427" name="Google Shape;427;p27"/>
          <p:cNvSpPr txBox="1"/>
          <p:nvPr/>
        </p:nvSpPr>
        <p:spPr>
          <a:xfrm>
            <a:off x="615275" y="436400"/>
            <a:ext cx="6020700" cy="67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>
                <a:solidFill>
                  <a:srgbClr val="334155"/>
                </a:solidFill>
                <a:latin typeface="Inter Tight Light"/>
                <a:ea typeface="Inter Tight Light"/>
                <a:cs typeface="Inter Tight Light"/>
                <a:sym typeface="Inter Tight Light"/>
              </a:rPr>
              <a:t>Perguntas da banca avaliadora</a:t>
            </a:r>
            <a:endParaRPr sz="3200">
              <a:solidFill>
                <a:srgbClr val="334155"/>
              </a:solidFill>
              <a:latin typeface="Inter Tight Light"/>
              <a:ea typeface="Inter Tight Light"/>
              <a:cs typeface="Inter Tight Light"/>
              <a:sym typeface="Inter Tight Light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 name="Office Theme">
  <a:themeElements>
    <a:clrScheme name="Custom 176">
      <a:dk1>
        <a:srgbClr val="000000"/>
      </a:dk1>
      <a:lt1>
        <a:srgbClr val="FFFFFF"/>
      </a:lt1>
      <a:dk2>
        <a:srgbClr val="A9B3BE"/>
      </a:dk2>
      <a:lt2>
        <a:srgbClr val="EAECEE"/>
      </a:lt2>
      <a:accent1>
        <a:srgbClr val="001449"/>
      </a:accent1>
      <a:accent2>
        <a:srgbClr val="002A86"/>
      </a:accent2>
      <a:accent3>
        <a:srgbClr val="0070F2"/>
      </a:accent3>
      <a:accent4>
        <a:srgbClr val="1B90FF"/>
      </a:accent4>
      <a:accent5>
        <a:srgbClr val="89D1FF"/>
      </a:accent5>
      <a:accent6>
        <a:srgbClr val="D1EFFF"/>
      </a:accent6>
      <a:hlink>
        <a:srgbClr val="1B90FF"/>
      </a:hlink>
      <a:folHlink>
        <a:srgbClr val="000000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