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Inter Tight Light"/>
      <p:regular r:id="rId11"/>
      <p:bold r:id="rId12"/>
      <p:italic r:id="rId13"/>
      <p:boldItalic r:id="rId14"/>
    </p:embeddedFont>
    <p:embeddedFont>
      <p:font typeface="Inter"/>
      <p:regular r:id="rId15"/>
      <p:bold r:id="rId16"/>
      <p:italic r:id="rId17"/>
      <p:boldItalic r:id="rId18"/>
    </p:embeddedFont>
    <p:embeddedFont>
      <p:font typeface="Inter Tight ExtraLight"/>
      <p:regular r:id="rId19"/>
      <p:bold r:id="rId20"/>
      <p:italic r:id="rId21"/>
      <p:boldItalic r:id="rId22"/>
    </p:embeddedFont>
    <p:embeddedFont>
      <p:font typeface="Inter T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192">
          <p15:clr>
            <a:srgbClr val="747775"/>
          </p15:clr>
        </p15:guide>
        <p15:guide id="4" pos="1471">
          <p15:clr>
            <a:srgbClr val="747775"/>
          </p15:clr>
        </p15:guide>
        <p15:guide id="5" orient="horz" pos="1151">
          <p15:clr>
            <a:srgbClr val="747775"/>
          </p15:clr>
        </p15:guide>
        <p15:guide id="6" orient="horz" pos="1122">
          <p15:clr>
            <a:srgbClr val="747775"/>
          </p15:clr>
        </p15:guide>
        <p15:guide id="7" orient="horz" pos="696">
          <p15:clr>
            <a:srgbClr val="747775"/>
          </p15:clr>
        </p15:guide>
        <p15:guide id="8" orient="horz" pos="2636">
          <p15:clr>
            <a:srgbClr val="747775"/>
          </p15:clr>
        </p15:guide>
        <p15:guide id="9" pos="5427">
          <p15:clr>
            <a:srgbClr val="747775"/>
          </p15:clr>
        </p15:guide>
        <p15:guide id="10" orient="horz" pos="1442">
          <p15:clr>
            <a:srgbClr val="747775"/>
          </p15:clr>
        </p15:guide>
        <p15:guide id="11" orient="horz" pos="2951">
          <p15:clr>
            <a:srgbClr val="747775"/>
          </p15:clr>
        </p15:guide>
        <p15:guide id="12" pos="825">
          <p15:clr>
            <a:srgbClr val="747775"/>
          </p15:clr>
        </p15:guide>
        <p15:guide id="13" orient="horz" pos="1397">
          <p15:clr>
            <a:srgbClr val="747775"/>
          </p15:clr>
        </p15:guide>
        <p15:guide id="14" orient="horz" pos="287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6192"/>
        <p:guide pos="1471"/>
        <p:guide pos="1151" orient="horz"/>
        <p:guide pos="1122" orient="horz"/>
        <p:guide pos="696" orient="horz"/>
        <p:guide pos="2636" orient="horz"/>
        <p:guide pos="5427"/>
        <p:guide pos="1442" orient="horz"/>
        <p:guide pos="2951" orient="horz"/>
        <p:guide pos="825"/>
        <p:guide pos="1397" orient="horz"/>
        <p:guide pos="287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TightExtraLight-bold.fntdata"/><Relationship Id="rId22" Type="http://schemas.openxmlformats.org/officeDocument/2006/relationships/font" Target="fonts/InterTightExtraLight-boldItalic.fntdata"/><Relationship Id="rId21" Type="http://schemas.openxmlformats.org/officeDocument/2006/relationships/font" Target="fonts/InterTightExtraLight-italic.fntdata"/><Relationship Id="rId24" Type="http://schemas.openxmlformats.org/officeDocument/2006/relationships/font" Target="fonts/InterTight-bold.fntdata"/><Relationship Id="rId23" Type="http://schemas.openxmlformats.org/officeDocument/2006/relationships/font" Target="fonts/InterT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Tight-boldItalic.fntdata"/><Relationship Id="rId25" Type="http://schemas.openxmlformats.org/officeDocument/2006/relationships/font" Target="fonts/InterT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InterTightLight-regular.fntdata"/><Relationship Id="rId10" Type="http://schemas.openxmlformats.org/officeDocument/2006/relationships/slide" Target="slides/slide5.xml"/><Relationship Id="rId13" Type="http://schemas.openxmlformats.org/officeDocument/2006/relationships/font" Target="fonts/InterTightLight-italic.fntdata"/><Relationship Id="rId12" Type="http://schemas.openxmlformats.org/officeDocument/2006/relationships/font" Target="fonts/InterTightLight-bold.fntdata"/><Relationship Id="rId15" Type="http://schemas.openxmlformats.org/officeDocument/2006/relationships/font" Target="fonts/Inter-regular.fntdata"/><Relationship Id="rId14" Type="http://schemas.openxmlformats.org/officeDocument/2006/relationships/font" Target="fonts/InterTightLight-boldItalic.fntdata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19" Type="http://schemas.openxmlformats.org/officeDocument/2006/relationships/font" Target="fonts/InterTightExtraLight-regular.fntdata"/><Relationship Id="rId18" Type="http://schemas.openxmlformats.org/officeDocument/2006/relationships/font" Target="fonts/Inter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16ffe4c2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16ffe4c2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616ffe4c2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94886eb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94886eb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KPI’s sugeridos pela banca avaliadora</a:t>
            </a:r>
            <a:endParaRPr/>
          </a:p>
        </p:txBody>
      </p:sp>
      <p:sp>
        <p:nvSpPr>
          <p:cNvPr id="211" name="Google Shape;211;g35e94886eb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eb566487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eb566487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5eeb566487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eb566487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eb566487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5eeb566487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17422ffab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17422ffab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617422ffab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">
  <p:cSld name="1_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39083" y="413533"/>
            <a:ext cx="5271314" cy="60191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ctrTitle"/>
          </p:nvPr>
        </p:nvSpPr>
        <p:spPr>
          <a:xfrm>
            <a:off x="403401" y="2875488"/>
            <a:ext cx="5603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403401" y="3370144"/>
            <a:ext cx="5603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964" y="413533"/>
            <a:ext cx="1777574" cy="10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>
            <p:ph idx="2" type="pic"/>
          </p:nvPr>
        </p:nvSpPr>
        <p:spPr>
          <a:xfrm>
            <a:off x="424742" y="5461112"/>
            <a:ext cx="2144700" cy="9717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8581" y="413533"/>
            <a:ext cx="1097769" cy="56032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>
            <p:ph idx="3" type="pic"/>
          </p:nvPr>
        </p:nvSpPr>
        <p:spPr>
          <a:xfrm>
            <a:off x="6538334" y="1908308"/>
            <a:ext cx="4495500" cy="22572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"/>
          <p:cNvSpPr/>
          <p:nvPr>
            <p:ph idx="4" type="pic"/>
          </p:nvPr>
        </p:nvSpPr>
        <p:spPr>
          <a:xfrm>
            <a:off x="3742282" y="5461112"/>
            <a:ext cx="2144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2"/>
          <p:cNvSpPr txBox="1"/>
          <p:nvPr/>
        </p:nvSpPr>
        <p:spPr>
          <a:xfrm>
            <a:off x="403401" y="4421346"/>
            <a:ext cx="2004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</p:txBody>
      </p:sp>
      <p:sp>
        <p:nvSpPr>
          <p:cNvPr id="24" name="Google Shape;24;p2"/>
          <p:cNvSpPr txBox="1"/>
          <p:nvPr>
            <p:ph idx="5" type="body"/>
          </p:nvPr>
        </p:nvSpPr>
        <p:spPr>
          <a:xfrm>
            <a:off x="403400" y="3875024"/>
            <a:ext cx="56031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25" name="Google Shape;25;p2"/>
          <p:cNvSpPr txBox="1"/>
          <p:nvPr/>
        </p:nvSpPr>
        <p:spPr>
          <a:xfrm>
            <a:off x="424742" y="1471886"/>
            <a:ext cx="36015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Entry Pitch Deck</a:t>
            </a:r>
            <a:endParaRPr/>
          </a:p>
        </p:txBody>
      </p:sp>
      <p:sp>
        <p:nvSpPr>
          <p:cNvPr id="26" name="Google Shape;26;p2"/>
          <p:cNvSpPr txBox="1"/>
          <p:nvPr>
            <p:ph idx="6" type="body"/>
          </p:nvPr>
        </p:nvSpPr>
        <p:spPr>
          <a:xfrm>
            <a:off x="381602" y="2211449"/>
            <a:ext cx="56256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Architecture">
  <p:cSld name="11_Architectur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424144" y="318734"/>
            <a:ext cx="6738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Deployment Details 2 of 3">
  <p:cSld name="13_Deployment Details 2 of 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>
            <p:ph idx="1" type="body"/>
          </p:nvPr>
        </p:nvSpPr>
        <p:spPr>
          <a:xfrm>
            <a:off x="425482" y="1608722"/>
            <a:ext cx="7495200" cy="4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2pPr>
            <a:lvl3pPr indent="-3365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>
                <a:solidFill>
                  <a:schemeClr val="dk1"/>
                </a:solidFill>
              </a:defRPr>
            </a:lvl4pPr>
            <a:lvl5pPr indent="-32385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44" name="Google Shape;144;p12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2"/>
          <p:cNvSpPr txBox="1"/>
          <p:nvPr/>
        </p:nvSpPr>
        <p:spPr>
          <a:xfrm>
            <a:off x="8709214" y="1585923"/>
            <a:ext cx="296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*LICENSED THROUGH THE SAP BUILD/TECH ADOPTION PROGRAM:</a:t>
            </a:r>
            <a:endParaRPr/>
          </a:p>
        </p:txBody>
      </p:sp>
      <p:sp>
        <p:nvSpPr>
          <p:cNvPr id="146" name="Google Shape;146;p12"/>
          <p:cNvSpPr txBox="1"/>
          <p:nvPr>
            <p:ph idx="2" type="body"/>
          </p:nvPr>
        </p:nvSpPr>
        <p:spPr>
          <a:xfrm>
            <a:off x="8709214" y="1932117"/>
            <a:ext cx="3057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47" name="Google Shape;147;p12"/>
          <p:cNvSpPr txBox="1"/>
          <p:nvPr/>
        </p:nvSpPr>
        <p:spPr>
          <a:xfrm>
            <a:off x="8709214" y="2465621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*LISTED ON SAP STORE:</a:t>
            </a:r>
            <a:endParaRPr/>
          </a:p>
        </p:txBody>
      </p:sp>
      <p:sp>
        <p:nvSpPr>
          <p:cNvPr id="148" name="Google Shape;148;p12"/>
          <p:cNvSpPr txBox="1"/>
          <p:nvPr>
            <p:ph idx="3" type="body"/>
          </p:nvPr>
        </p:nvSpPr>
        <p:spPr>
          <a:xfrm>
            <a:off x="8709214" y="2639075"/>
            <a:ext cx="30573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49" name="Google Shape;149;p12"/>
          <p:cNvSpPr txBox="1"/>
          <p:nvPr/>
        </p:nvSpPr>
        <p:spPr>
          <a:xfrm>
            <a:off x="8709214" y="3173905"/>
            <a:ext cx="24051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*MONETIZED</a:t>
            </a:r>
            <a:b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(SOLD TO YOUR CUSTOMERS):</a:t>
            </a:r>
            <a:endParaRPr/>
          </a:p>
        </p:txBody>
      </p:sp>
      <p:sp>
        <p:nvSpPr>
          <p:cNvPr id="150" name="Google Shape;150;p12"/>
          <p:cNvSpPr txBox="1"/>
          <p:nvPr>
            <p:ph idx="4" type="body"/>
          </p:nvPr>
        </p:nvSpPr>
        <p:spPr>
          <a:xfrm>
            <a:off x="8709214" y="3538816"/>
            <a:ext cx="30573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51" name="Google Shape;151;p12"/>
          <p:cNvSpPr txBox="1"/>
          <p:nvPr/>
        </p:nvSpPr>
        <p:spPr>
          <a:xfrm>
            <a:off x="8709214" y="4030786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*CO-INNOVATION WITH SAP:</a:t>
            </a:r>
            <a:endParaRPr/>
          </a:p>
        </p:txBody>
      </p:sp>
      <p:sp>
        <p:nvSpPr>
          <p:cNvPr id="152" name="Google Shape;152;p12"/>
          <p:cNvSpPr txBox="1"/>
          <p:nvPr>
            <p:ph idx="5" type="body"/>
          </p:nvPr>
        </p:nvSpPr>
        <p:spPr>
          <a:xfrm>
            <a:off x="8709214" y="5115459"/>
            <a:ext cx="30573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53" name="Google Shape;153;p12"/>
          <p:cNvSpPr txBox="1"/>
          <p:nvPr/>
        </p:nvSpPr>
        <p:spPr>
          <a:xfrm>
            <a:off x="8709214" y="4748902"/>
            <a:ext cx="24051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*NUMBER OF CUSTOMERS USING THE SOLUTION/APP:</a:t>
            </a:r>
            <a:endParaRPr/>
          </a:p>
        </p:txBody>
      </p:sp>
      <p:sp>
        <p:nvSpPr>
          <p:cNvPr id="154" name="Google Shape;154;p12"/>
          <p:cNvSpPr txBox="1"/>
          <p:nvPr>
            <p:ph idx="6" type="body"/>
          </p:nvPr>
        </p:nvSpPr>
        <p:spPr>
          <a:xfrm>
            <a:off x="8709214" y="4217887"/>
            <a:ext cx="30573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55" name="Google Shape;155;p12"/>
          <p:cNvSpPr txBox="1"/>
          <p:nvPr>
            <p:ph idx="7" type="body"/>
          </p:nvPr>
        </p:nvSpPr>
        <p:spPr>
          <a:xfrm>
            <a:off x="8709214" y="5619725"/>
            <a:ext cx="30573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156" name="Google Shape;156;p12"/>
          <p:cNvCxnSpPr/>
          <p:nvPr/>
        </p:nvCxnSpPr>
        <p:spPr>
          <a:xfrm>
            <a:off x="8312557" y="1585923"/>
            <a:ext cx="0" cy="47487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12"/>
          <p:cNvSpPr txBox="1"/>
          <p:nvPr/>
        </p:nvSpPr>
        <p:spPr>
          <a:xfrm>
            <a:off x="424144" y="318734"/>
            <a:ext cx="6738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Deployment details 2 of 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 txBox="1"/>
          <p:nvPr/>
        </p:nvSpPr>
        <p:spPr>
          <a:xfrm>
            <a:off x="408017" y="863002"/>
            <a:ext cx="790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SAP Business Technology Platform (SAP BTP) solutions are part of the project:</a:t>
            </a:r>
            <a:endParaRPr/>
          </a:p>
        </p:txBody>
      </p:sp>
      <p:sp>
        <p:nvSpPr>
          <p:cNvPr id="159" name="Google Shape;159;p12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Deployment Details 3 of 3">
  <p:cSld name="14_Deployment Details 3 of 3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idx="1" type="body"/>
          </p:nvPr>
        </p:nvSpPr>
        <p:spPr>
          <a:xfrm>
            <a:off x="425482" y="1585924"/>
            <a:ext cx="7495200" cy="41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2pPr>
            <a:lvl3pPr indent="-3365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>
                <a:solidFill>
                  <a:schemeClr val="dk1"/>
                </a:solidFill>
              </a:defRPr>
            </a:lvl4pPr>
            <a:lvl5pPr indent="-32385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62" name="Google Shape;162;p13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3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13"/>
          <p:cNvSpPr txBox="1"/>
          <p:nvPr/>
        </p:nvSpPr>
        <p:spPr>
          <a:xfrm>
            <a:off x="8935919" y="1926411"/>
            <a:ext cx="2815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SAP DISCOVERY CENTER MISSION:</a:t>
            </a:r>
            <a:endParaRPr/>
          </a:p>
        </p:txBody>
      </p:sp>
      <p:cxnSp>
        <p:nvCxnSpPr>
          <p:cNvPr id="165" name="Google Shape;165;p13"/>
          <p:cNvCxnSpPr/>
          <p:nvPr/>
        </p:nvCxnSpPr>
        <p:spPr>
          <a:xfrm>
            <a:off x="8312557" y="1585923"/>
            <a:ext cx="0" cy="41916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13"/>
          <p:cNvSpPr txBox="1"/>
          <p:nvPr>
            <p:ph idx="2" type="body"/>
          </p:nvPr>
        </p:nvSpPr>
        <p:spPr>
          <a:xfrm>
            <a:off x="8654861" y="2185351"/>
            <a:ext cx="3111600" cy="3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67" name="Google Shape;167;p13"/>
          <p:cNvSpPr txBox="1"/>
          <p:nvPr/>
        </p:nvSpPr>
        <p:spPr>
          <a:xfrm>
            <a:off x="8654861" y="1556778"/>
            <a:ext cx="2815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Packages</a:t>
            </a:r>
            <a:endParaRPr/>
          </a:p>
        </p:txBody>
      </p:sp>
      <p:sp>
        <p:nvSpPr>
          <p:cNvPr id="168" name="Google Shape;168;p13"/>
          <p:cNvSpPr/>
          <p:nvPr>
            <p:ph idx="3" type="body"/>
          </p:nvPr>
        </p:nvSpPr>
        <p:spPr>
          <a:xfrm>
            <a:off x="8654861" y="1900055"/>
            <a:ext cx="206700" cy="206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0"/>
              <a:buFont typeface="Arial"/>
              <a:buNone/>
              <a:defRPr sz="1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69" name="Google Shape;169;p13"/>
          <p:cNvSpPr txBox="1"/>
          <p:nvPr/>
        </p:nvSpPr>
        <p:spPr>
          <a:xfrm>
            <a:off x="424144" y="318734"/>
            <a:ext cx="6738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Deployment details 3 of 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408017" y="863002"/>
            <a:ext cx="790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offerings from SAP services or application packages were utilized during the implementation or deployment phase.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Additional Information">
  <p:cSld name="15_Additional Information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14"/>
          <p:cNvSpPr txBox="1"/>
          <p:nvPr>
            <p:ph idx="1" type="body"/>
          </p:nvPr>
        </p:nvSpPr>
        <p:spPr>
          <a:xfrm>
            <a:off x="425482" y="1379825"/>
            <a:ext cx="11363700" cy="23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74" name="Google Shape;174;p14"/>
          <p:cNvSpPr txBox="1"/>
          <p:nvPr/>
        </p:nvSpPr>
        <p:spPr>
          <a:xfrm>
            <a:off x="424144" y="318733"/>
            <a:ext cx="6738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information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&quot;templafy&quot;:{&quot;id&quot;:&quot;af239e0d-4a8b-433f-9b37-b4aee9c465c7&quot;}}" id="175" name="Google Shape;175;p14"/>
          <p:cNvSpPr txBox="1"/>
          <p:nvPr/>
        </p:nvSpPr>
        <p:spPr>
          <a:xfrm>
            <a:off x="504001" y="6536751"/>
            <a:ext cx="1015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"/>
              <a:buFont typeface="Arial"/>
              <a:buNone/>
            </a:pPr>
            <a:r>
              <a:rPr b="0" i="0"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2025 SAP SE or an SAP affiliate company. All rights reserved. See Legal Notice on www.sap.com/legal-notice for use terms, disclaimers, disclosures, or restrictions related to this material.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Quote">
  <p:cSld name="4_Quot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15"/>
          <p:cNvSpPr txBox="1"/>
          <p:nvPr>
            <p:ph idx="1" type="body"/>
          </p:nvPr>
        </p:nvSpPr>
        <p:spPr>
          <a:xfrm>
            <a:off x="2423160" y="1272983"/>
            <a:ext cx="7345800" cy="3655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6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79" name="Google Shape;179;p15"/>
          <p:cNvSpPr/>
          <p:nvPr>
            <p:ph idx="2" type="pic"/>
          </p:nvPr>
        </p:nvSpPr>
        <p:spPr>
          <a:xfrm>
            <a:off x="5301978" y="5626130"/>
            <a:ext cx="1587900" cy="803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0" name="Google Shape;180;p15"/>
          <p:cNvCxnSpPr/>
          <p:nvPr/>
        </p:nvCxnSpPr>
        <p:spPr>
          <a:xfrm>
            <a:off x="4232365" y="5522490"/>
            <a:ext cx="3727200" cy="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1725" y="399369"/>
            <a:ext cx="1128815" cy="66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symbol&#10;&#10;Description automatically generated with medium confidence" id="182" name="Google Shape;1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8256" y="4606747"/>
            <a:ext cx="473562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quote marks on a black background&#10;&#10;Description automatically generated" id="183" name="Google Shape;18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2527" y="1243229"/>
            <a:ext cx="475488" cy="37642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 txBox="1"/>
          <p:nvPr>
            <p:ph idx="3" type="body"/>
          </p:nvPr>
        </p:nvSpPr>
        <p:spPr>
          <a:xfrm>
            <a:off x="2707341" y="4994992"/>
            <a:ext cx="677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85" name="Google Shape;185;p15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articipating Partner">
  <p:cSld name="5_Participating Partn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/>
          <p:nvPr>
            <p:ph idx="1" type="body"/>
          </p:nvPr>
        </p:nvSpPr>
        <p:spPr>
          <a:xfrm>
            <a:off x="8532351" y="2325902"/>
            <a:ext cx="3054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2pPr>
            <a:lvl3pPr indent="-3365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–"/>
              <a:defRPr/>
            </a:lvl3pPr>
            <a:lvl4pPr indent="-330200" lvl="3" marL="1828800" algn="l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▪"/>
              <a:defRPr/>
            </a:lvl4pPr>
            <a:lvl5pPr indent="-32385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88" name="Google Shape;188;p16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8532351" y="1409046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COMPANY NAME:</a:t>
            </a:r>
            <a:endParaRPr/>
          </a:p>
        </p:txBody>
      </p:sp>
      <p:sp>
        <p:nvSpPr>
          <p:cNvPr id="190" name="Google Shape;190;p16"/>
          <p:cNvSpPr txBox="1"/>
          <p:nvPr>
            <p:ph idx="2" type="body"/>
          </p:nvPr>
        </p:nvSpPr>
        <p:spPr>
          <a:xfrm>
            <a:off x="8532352" y="1632042"/>
            <a:ext cx="30492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91" name="Google Shape;191;p16"/>
          <p:cNvSpPr txBox="1"/>
          <p:nvPr>
            <p:ph idx="3" type="body"/>
          </p:nvPr>
        </p:nvSpPr>
        <p:spPr>
          <a:xfrm>
            <a:off x="420624" y="1389888"/>
            <a:ext cx="7401600" cy="4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92" name="Google Shape;192;p16"/>
          <p:cNvSpPr txBox="1"/>
          <p:nvPr/>
        </p:nvSpPr>
        <p:spPr>
          <a:xfrm>
            <a:off x="424144" y="318733"/>
            <a:ext cx="6738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Participating partner information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/>
          <p:nvPr>
            <p:ph idx="4" type="pic"/>
          </p:nvPr>
        </p:nvSpPr>
        <p:spPr>
          <a:xfrm>
            <a:off x="420757" y="5545445"/>
            <a:ext cx="1587900" cy="803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4" name="Google Shape;194;p16"/>
          <p:cNvCxnSpPr/>
          <p:nvPr/>
        </p:nvCxnSpPr>
        <p:spPr>
          <a:xfrm>
            <a:off x="8240168" y="1359426"/>
            <a:ext cx="0" cy="40569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blue and black symbol&#10;&#10;Description automatically generated with medium confidence" id="195" name="Google Shape;19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24018" y="5204258"/>
            <a:ext cx="228601" cy="182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quote marks on a black background&#10;&#10;Description automatically generated" id="196" name="Google Shape;1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1028" y="2325902"/>
            <a:ext cx="228601" cy="182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6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ny Information">
  <p:cSld name="2_Company Informa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425482" y="1405555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COMPANY NAME:</a:t>
            </a:r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425482" y="2251907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HEADQUARTERS:</a:t>
            </a:r>
            <a:endParaRPr/>
          </a:p>
        </p:txBody>
      </p:sp>
      <p:sp>
        <p:nvSpPr>
          <p:cNvPr id="32" name="Google Shape;32;p3"/>
          <p:cNvSpPr txBox="1"/>
          <p:nvPr/>
        </p:nvSpPr>
        <p:spPr>
          <a:xfrm>
            <a:off x="425482" y="3098259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INDUSTRY:</a:t>
            </a:r>
            <a:endParaRPr/>
          </a:p>
        </p:txBody>
      </p:sp>
      <p:sp>
        <p:nvSpPr>
          <p:cNvPr id="33" name="Google Shape;33;p3"/>
          <p:cNvSpPr txBox="1"/>
          <p:nvPr/>
        </p:nvSpPr>
        <p:spPr>
          <a:xfrm>
            <a:off x="425482" y="3944611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WEBSITE:</a:t>
            </a:r>
            <a:endParaRPr/>
          </a:p>
        </p:txBody>
      </p:sp>
      <p:sp>
        <p:nvSpPr>
          <p:cNvPr id="34" name="Google Shape;34;p3"/>
          <p:cNvSpPr txBox="1"/>
          <p:nvPr/>
        </p:nvSpPr>
        <p:spPr>
          <a:xfrm>
            <a:off x="425482" y="4790962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NUMBER OF EMPLOYEES:</a:t>
            </a:r>
            <a:endParaRPr/>
          </a:p>
        </p:txBody>
      </p:sp>
      <p:sp>
        <p:nvSpPr>
          <p:cNvPr id="35" name="Google Shape;35;p3"/>
          <p:cNvSpPr txBox="1"/>
          <p:nvPr>
            <p:ph idx="1" type="body"/>
          </p:nvPr>
        </p:nvSpPr>
        <p:spPr>
          <a:xfrm>
            <a:off x="425483" y="1611617"/>
            <a:ext cx="299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2" type="body"/>
          </p:nvPr>
        </p:nvSpPr>
        <p:spPr>
          <a:xfrm>
            <a:off x="425483" y="2458611"/>
            <a:ext cx="299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3" type="body"/>
          </p:nvPr>
        </p:nvSpPr>
        <p:spPr>
          <a:xfrm>
            <a:off x="425483" y="3305605"/>
            <a:ext cx="299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4" type="body"/>
          </p:nvPr>
        </p:nvSpPr>
        <p:spPr>
          <a:xfrm>
            <a:off x="425483" y="4152599"/>
            <a:ext cx="299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5" type="body"/>
          </p:nvPr>
        </p:nvSpPr>
        <p:spPr>
          <a:xfrm>
            <a:off x="425483" y="4999595"/>
            <a:ext cx="299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40" name="Google Shape;40;p3"/>
          <p:cNvCxnSpPr/>
          <p:nvPr/>
        </p:nvCxnSpPr>
        <p:spPr>
          <a:xfrm>
            <a:off x="3688104" y="1420668"/>
            <a:ext cx="0" cy="41652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" name="Google Shape;41;p3"/>
          <p:cNvSpPr txBox="1"/>
          <p:nvPr>
            <p:ph idx="6" type="body"/>
          </p:nvPr>
        </p:nvSpPr>
        <p:spPr>
          <a:xfrm>
            <a:off x="4271376" y="1378660"/>
            <a:ext cx="7495200" cy="4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2pPr>
            <a:lvl3pPr indent="-3365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–"/>
              <a:defRPr/>
            </a:lvl3pPr>
            <a:lvl4pPr indent="-330200" lvl="3" marL="1828800" algn="l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▪"/>
              <a:defRPr/>
            </a:lvl4pPr>
            <a:lvl5pPr indent="-32385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42" name="Google Shape;42;p3"/>
          <p:cNvSpPr txBox="1"/>
          <p:nvPr/>
        </p:nvSpPr>
        <p:spPr>
          <a:xfrm>
            <a:off x="424144" y="318733"/>
            <a:ext cx="4218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ummary">
  <p:cSld name="3_Summar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-1" y="4424812"/>
            <a:ext cx="12189000" cy="243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 txBox="1"/>
          <p:nvPr>
            <p:ph type="title"/>
          </p:nvPr>
        </p:nvSpPr>
        <p:spPr>
          <a:xfrm>
            <a:off x="425483" y="367091"/>
            <a:ext cx="95961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4"/>
          <p:cNvSpPr txBox="1"/>
          <p:nvPr/>
        </p:nvSpPr>
        <p:spPr>
          <a:xfrm>
            <a:off x="687583" y="1464342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CHALLENGE:</a:t>
            </a:r>
            <a:endParaRPr/>
          </a:p>
        </p:txBody>
      </p:sp>
      <p:sp>
        <p:nvSpPr>
          <p:cNvPr id="49" name="Google Shape;49;p4"/>
          <p:cNvSpPr/>
          <p:nvPr>
            <p:ph idx="2" type="pic"/>
          </p:nvPr>
        </p:nvSpPr>
        <p:spPr>
          <a:xfrm>
            <a:off x="10178473" y="434504"/>
            <a:ext cx="1587900" cy="8031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"/>
          <p:cNvSpPr txBox="1"/>
          <p:nvPr/>
        </p:nvSpPr>
        <p:spPr>
          <a:xfrm>
            <a:off x="4555046" y="1464342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8415014" y="1464342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OUTCOME:</a:t>
            </a:r>
            <a:endParaRPr/>
          </a:p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727742" y="5612208"/>
            <a:ext cx="2932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3" type="body"/>
          </p:nvPr>
        </p:nvSpPr>
        <p:spPr>
          <a:xfrm>
            <a:off x="4575842" y="5612208"/>
            <a:ext cx="2932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4" type="body"/>
          </p:nvPr>
        </p:nvSpPr>
        <p:spPr>
          <a:xfrm>
            <a:off x="8429385" y="5612208"/>
            <a:ext cx="2932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pic>
        <p:nvPicPr>
          <p:cNvPr descr="A blue gear with a black background&#10;&#10;Description automatically generated" id="55" name="Google Shape;5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6119" y="1430796"/>
            <a:ext cx="220980" cy="220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dart in a circle&#10;&#10;Description automatically generated" id="56" name="Google Shape;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32" y="1430796"/>
            <a:ext cx="220980" cy="220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ticks and lines on a black background&#10;&#10;Description automatically generated" id="57" name="Google Shape;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1250" y="1430796"/>
            <a:ext cx="220980" cy="220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"/>
          <p:cNvSpPr txBox="1"/>
          <p:nvPr>
            <p:ph idx="5" type="body"/>
          </p:nvPr>
        </p:nvSpPr>
        <p:spPr>
          <a:xfrm>
            <a:off x="727742" y="4915514"/>
            <a:ext cx="2932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Arial"/>
              <a:buNone/>
              <a:defRPr b="1" sz="5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4"/>
          <p:cNvSpPr txBox="1"/>
          <p:nvPr>
            <p:ph idx="6" type="body"/>
          </p:nvPr>
        </p:nvSpPr>
        <p:spPr>
          <a:xfrm>
            <a:off x="425483" y="780440"/>
            <a:ext cx="75189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7" type="body"/>
          </p:nvPr>
        </p:nvSpPr>
        <p:spPr>
          <a:xfrm>
            <a:off x="4575842" y="4915514"/>
            <a:ext cx="2932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Arial"/>
              <a:buNone/>
              <a:defRPr b="1" sz="5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idx="8" type="body"/>
          </p:nvPr>
        </p:nvSpPr>
        <p:spPr>
          <a:xfrm>
            <a:off x="8429385" y="4915514"/>
            <a:ext cx="2932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Arial"/>
              <a:buNone/>
              <a:defRPr b="1" sz="5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idx="9" type="body"/>
          </p:nvPr>
        </p:nvSpPr>
        <p:spPr>
          <a:xfrm>
            <a:off x="425482" y="1710192"/>
            <a:ext cx="3547200" cy="2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4"/>
          <p:cNvSpPr txBox="1"/>
          <p:nvPr>
            <p:ph idx="13" type="body"/>
          </p:nvPr>
        </p:nvSpPr>
        <p:spPr>
          <a:xfrm>
            <a:off x="4273582" y="1710192"/>
            <a:ext cx="3537000" cy="2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4" name="Google Shape;64;p4"/>
          <p:cNvSpPr txBox="1"/>
          <p:nvPr>
            <p:ph idx="14" type="body"/>
          </p:nvPr>
        </p:nvSpPr>
        <p:spPr>
          <a:xfrm>
            <a:off x="8127125" y="1710192"/>
            <a:ext cx="3537000" cy="2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65" name="Google Shape;65;p4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hallenges and Objectives 1 of 2">
  <p:cSld name="6_Challenges and Objectives 1 of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5"/>
          <p:cNvSpPr txBox="1"/>
          <p:nvPr/>
        </p:nvSpPr>
        <p:spPr>
          <a:xfrm>
            <a:off x="687582" y="1464342"/>
            <a:ext cx="277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GLOBAL CHALLENGES</a:t>
            </a:r>
            <a:endParaRPr/>
          </a:p>
        </p:txBody>
      </p:sp>
      <p:sp>
        <p:nvSpPr>
          <p:cNvPr id="69" name="Google Shape;69;p5"/>
          <p:cNvSpPr txBox="1"/>
          <p:nvPr>
            <p:ph idx="1" type="body"/>
          </p:nvPr>
        </p:nvSpPr>
        <p:spPr>
          <a:xfrm>
            <a:off x="425482" y="1747645"/>
            <a:ext cx="5304000" cy="3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0" name="Google Shape;70;p5"/>
          <p:cNvSpPr txBox="1"/>
          <p:nvPr>
            <p:ph idx="2" type="body"/>
          </p:nvPr>
        </p:nvSpPr>
        <p:spPr>
          <a:xfrm>
            <a:off x="6478562" y="1747645"/>
            <a:ext cx="5304000" cy="3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71" name="Google Shape;71;p5"/>
          <p:cNvCxnSpPr/>
          <p:nvPr/>
        </p:nvCxnSpPr>
        <p:spPr>
          <a:xfrm>
            <a:off x="6096000" y="1420668"/>
            <a:ext cx="0" cy="41652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blue globe with a black background&#10;&#10;Description automatically generated" id="72" name="Google Shape;7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207" y="1435525"/>
            <a:ext cx="220980" cy="22098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"/>
          <p:cNvSpPr txBox="1"/>
          <p:nvPr/>
        </p:nvSpPr>
        <p:spPr>
          <a:xfrm>
            <a:off x="424144" y="318733"/>
            <a:ext cx="6738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6731629" y="1469625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BUSINESS CHALLENGES</a:t>
            </a:r>
            <a:endParaRPr/>
          </a:p>
        </p:txBody>
      </p:sp>
      <p:pic>
        <p:nvPicPr>
          <p:cNvPr descr="A blue handshake on a black background&#10;&#10;Description automatically generated"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6637" y="1435833"/>
            <a:ext cx="220980" cy="22098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Deployment Details 1 of 3">
  <p:cSld name="12_Deployment Details 1 of 3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/>
          <p:nvPr>
            <p:ph idx="1" type="body"/>
          </p:nvPr>
        </p:nvSpPr>
        <p:spPr>
          <a:xfrm>
            <a:off x="420757" y="1805796"/>
            <a:ext cx="74952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2pPr>
            <a:lvl3pPr indent="-3365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>
                <a:solidFill>
                  <a:schemeClr val="dk1"/>
                </a:solidFill>
              </a:defRPr>
            </a:lvl4pPr>
            <a:lvl5pPr indent="-32385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8709214" y="1581827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DEPLOYMENT STATUS:</a:t>
            </a:r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8312557" y="1585923"/>
            <a:ext cx="0" cy="44220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6"/>
          <p:cNvSpPr txBox="1"/>
          <p:nvPr>
            <p:ph idx="2" type="body"/>
          </p:nvPr>
        </p:nvSpPr>
        <p:spPr>
          <a:xfrm>
            <a:off x="8709214" y="1768729"/>
            <a:ext cx="3057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3" name="Google Shape;83;p6"/>
          <p:cNvSpPr txBox="1"/>
          <p:nvPr/>
        </p:nvSpPr>
        <p:spPr>
          <a:xfrm>
            <a:off x="8709214" y="3004525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/>
          </a:p>
        </p:txBody>
      </p:sp>
      <p:sp>
        <p:nvSpPr>
          <p:cNvPr id="84" name="Google Shape;84;p6"/>
          <p:cNvSpPr txBox="1"/>
          <p:nvPr>
            <p:ph idx="3" type="body"/>
          </p:nvPr>
        </p:nvSpPr>
        <p:spPr>
          <a:xfrm>
            <a:off x="8709214" y="3191427"/>
            <a:ext cx="3057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5" name="Google Shape;85;p6"/>
          <p:cNvSpPr txBox="1"/>
          <p:nvPr/>
        </p:nvSpPr>
        <p:spPr>
          <a:xfrm>
            <a:off x="8709214" y="3717220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NUMBER OF END USERS:</a:t>
            </a:r>
            <a:endParaRPr/>
          </a:p>
        </p:txBody>
      </p:sp>
      <p:sp>
        <p:nvSpPr>
          <p:cNvPr id="86" name="Google Shape;86;p6"/>
          <p:cNvSpPr txBox="1"/>
          <p:nvPr>
            <p:ph idx="4" type="body"/>
          </p:nvPr>
        </p:nvSpPr>
        <p:spPr>
          <a:xfrm>
            <a:off x="8709214" y="3904122"/>
            <a:ext cx="3057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7" name="Google Shape;87;p6"/>
          <p:cNvSpPr txBox="1"/>
          <p:nvPr/>
        </p:nvSpPr>
        <p:spPr>
          <a:xfrm>
            <a:off x="8709214" y="4396297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TRANSACTION VOLUME:</a:t>
            </a:r>
            <a:endParaRPr/>
          </a:p>
        </p:txBody>
      </p:sp>
      <p:sp>
        <p:nvSpPr>
          <p:cNvPr id="88" name="Google Shape;88;p6"/>
          <p:cNvSpPr txBox="1"/>
          <p:nvPr>
            <p:ph idx="5" type="body"/>
          </p:nvPr>
        </p:nvSpPr>
        <p:spPr>
          <a:xfrm>
            <a:off x="8709214" y="4583199"/>
            <a:ext cx="3057300" cy="14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89" name="Google Shape;89;p6"/>
          <p:cNvSpPr txBox="1"/>
          <p:nvPr/>
        </p:nvSpPr>
        <p:spPr>
          <a:xfrm>
            <a:off x="427481" y="1570810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SAP TECHNOLOGIES USED</a:t>
            </a:r>
            <a:endParaRPr/>
          </a:p>
        </p:txBody>
      </p:sp>
      <p:sp>
        <p:nvSpPr>
          <p:cNvPr id="90" name="Google Shape;90;p6"/>
          <p:cNvSpPr txBox="1"/>
          <p:nvPr/>
        </p:nvSpPr>
        <p:spPr>
          <a:xfrm>
            <a:off x="424144" y="318733"/>
            <a:ext cx="6738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Deployment details 1 of 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"/>
          <p:cNvSpPr txBox="1"/>
          <p:nvPr/>
        </p:nvSpPr>
        <p:spPr>
          <a:xfrm>
            <a:off x="8709214" y="2294522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DEPLOYMENT COUNTRY:</a:t>
            </a:r>
            <a:endParaRPr/>
          </a:p>
        </p:txBody>
      </p:sp>
      <p:sp>
        <p:nvSpPr>
          <p:cNvPr id="93" name="Google Shape;93;p6"/>
          <p:cNvSpPr txBox="1"/>
          <p:nvPr>
            <p:ph idx="6" type="body"/>
          </p:nvPr>
        </p:nvSpPr>
        <p:spPr>
          <a:xfrm>
            <a:off x="8692035" y="2497153"/>
            <a:ext cx="3057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hallenges and Objectives 2 of 2">
  <p:cSld name="7_Challenges and Objectives 2 of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7"/>
          <p:cNvSpPr txBox="1"/>
          <p:nvPr/>
        </p:nvSpPr>
        <p:spPr>
          <a:xfrm>
            <a:off x="667263" y="1342422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PROJECT OBJECTIVES</a:t>
            </a:r>
            <a:endParaRPr/>
          </a:p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6478562" y="1625725"/>
            <a:ext cx="53040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98" name="Google Shape;98;p7"/>
          <p:cNvSpPr txBox="1"/>
          <p:nvPr/>
        </p:nvSpPr>
        <p:spPr>
          <a:xfrm>
            <a:off x="6742266" y="1342422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WHY SAP</a:t>
            </a:r>
            <a:endParaRPr/>
          </a:p>
        </p:txBody>
      </p:sp>
      <p:cxnSp>
        <p:nvCxnSpPr>
          <p:cNvPr id="99" name="Google Shape;99;p7"/>
          <p:cNvCxnSpPr/>
          <p:nvPr/>
        </p:nvCxnSpPr>
        <p:spPr>
          <a:xfrm>
            <a:off x="6096000" y="1420668"/>
            <a:ext cx="0" cy="41652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blue triangle with black background&#10;&#10;Description automatically generated" id="100" name="Google Shape;10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62384" y="1306769"/>
            <a:ext cx="220980" cy="220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 txBox="1"/>
          <p:nvPr/>
        </p:nvSpPr>
        <p:spPr>
          <a:xfrm>
            <a:off x="424144" y="318733"/>
            <a:ext cx="67386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 txBox="1"/>
          <p:nvPr>
            <p:ph idx="2" type="body"/>
          </p:nvPr>
        </p:nvSpPr>
        <p:spPr>
          <a:xfrm>
            <a:off x="420757" y="1623381"/>
            <a:ext cx="5304000" cy="3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pic>
        <p:nvPicPr>
          <p:cNvPr descr="A blue dart in a circle&#10;&#10;Description automatically generated" id="103" name="Google Shape;1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381" y="1290508"/>
            <a:ext cx="220980" cy="220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Project or Use Case">
  <p:cSld name="8_Project or Use Cas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425481" y="4224504"/>
            <a:ext cx="113922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08" name="Google Shape;108;p8"/>
          <p:cNvSpPr txBox="1"/>
          <p:nvPr/>
        </p:nvSpPr>
        <p:spPr>
          <a:xfrm>
            <a:off x="733637" y="3869340"/>
            <a:ext cx="3734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USE OF ARTIFICIAL INTELLIGENCE IN THE PROJECT</a:t>
            </a:r>
            <a:endParaRPr/>
          </a:p>
        </p:txBody>
      </p:sp>
      <p:sp>
        <p:nvSpPr>
          <p:cNvPr id="109" name="Google Shape;109;p8"/>
          <p:cNvSpPr txBox="1"/>
          <p:nvPr>
            <p:ph idx="2" type="body"/>
          </p:nvPr>
        </p:nvSpPr>
        <p:spPr>
          <a:xfrm>
            <a:off x="425482" y="1379825"/>
            <a:ext cx="11363700" cy="21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10" name="Google Shape;110;p8"/>
          <p:cNvSpPr txBox="1"/>
          <p:nvPr/>
        </p:nvSpPr>
        <p:spPr>
          <a:xfrm>
            <a:off x="424144" y="318733"/>
            <a:ext cx="6738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or use case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8"/>
          <p:cNvSpPr txBox="1"/>
          <p:nvPr/>
        </p:nvSpPr>
        <p:spPr>
          <a:xfrm>
            <a:off x="733638" y="1058995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OVERALL USE CASE</a:t>
            </a:r>
            <a:endParaRPr/>
          </a:p>
        </p:txBody>
      </p:sp>
      <p:pic>
        <p:nvPicPr>
          <p:cNvPr descr="A blue globe with a black background&#10;&#10;Description automatically generated" id="113" name="Google Shape;1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0757" y="1025449"/>
            <a:ext cx="220980" cy="22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757" y="3857492"/>
            <a:ext cx="220979" cy="220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Benefits and Outcomes 1 of 2">
  <p:cSld name="9_Benefits and Outcomes 1 of 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icon of a computer screen&#10;&#10;Description automatically generated" id="116" name="Google Shape;11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2735" y="1424227"/>
            <a:ext cx="217537" cy="217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omputer and a phone&#10;&#10;Description automatically generated"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831" y="1406980"/>
            <a:ext cx="255469" cy="255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9"/>
          <p:cNvSpPr txBox="1"/>
          <p:nvPr/>
        </p:nvSpPr>
        <p:spPr>
          <a:xfrm>
            <a:off x="687583" y="1464342"/>
            <a:ext cx="206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BUSINESS OR SOCIAL</a:t>
            </a:r>
            <a:endParaRPr/>
          </a:p>
        </p:txBody>
      </p:sp>
      <p:sp>
        <p:nvSpPr>
          <p:cNvPr id="120" name="Google Shape;120;p9"/>
          <p:cNvSpPr txBox="1"/>
          <p:nvPr>
            <p:ph idx="1" type="body"/>
          </p:nvPr>
        </p:nvSpPr>
        <p:spPr>
          <a:xfrm>
            <a:off x="425482" y="1747645"/>
            <a:ext cx="5304000" cy="3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21" name="Google Shape;121;p9"/>
          <p:cNvSpPr txBox="1"/>
          <p:nvPr>
            <p:ph idx="2" type="body"/>
          </p:nvPr>
        </p:nvSpPr>
        <p:spPr>
          <a:xfrm>
            <a:off x="6478562" y="1747645"/>
            <a:ext cx="5304000" cy="3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22" name="Google Shape;122;p9"/>
          <p:cNvSpPr txBox="1"/>
          <p:nvPr/>
        </p:nvSpPr>
        <p:spPr>
          <a:xfrm>
            <a:off x="6758246" y="1464342"/>
            <a:ext cx="205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IT*</a:t>
            </a:r>
            <a:endParaRPr/>
          </a:p>
        </p:txBody>
      </p:sp>
      <p:cxnSp>
        <p:nvCxnSpPr>
          <p:cNvPr id="123" name="Google Shape;123;p9"/>
          <p:cNvCxnSpPr/>
          <p:nvPr/>
        </p:nvCxnSpPr>
        <p:spPr>
          <a:xfrm>
            <a:off x="6096000" y="1420668"/>
            <a:ext cx="0" cy="41652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9"/>
          <p:cNvSpPr txBox="1"/>
          <p:nvPr/>
        </p:nvSpPr>
        <p:spPr>
          <a:xfrm>
            <a:off x="425481" y="322847"/>
            <a:ext cx="55539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and outcomes 1 of 2</a:t>
            </a:r>
            <a:endParaRPr b="1" i="0"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 txBox="1"/>
          <p:nvPr>
            <p:ph idx="3" type="body"/>
          </p:nvPr>
        </p:nvSpPr>
        <p:spPr>
          <a:xfrm>
            <a:off x="425482" y="5937163"/>
            <a:ext cx="60273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26" name="Google Shape;126;p9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Benefits and Outcomes 2 of 2">
  <p:cSld name="10_Benefits and Outcomes 2 of 2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logo with black background&#10;&#10;Description automatically generated" id="128" name="Google Shape;12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0757" y="1410302"/>
            <a:ext cx="224404" cy="22440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0"/>
          <p:cNvSpPr txBox="1"/>
          <p:nvPr/>
        </p:nvSpPr>
        <p:spPr>
          <a:xfrm>
            <a:off x="726440" y="1464342"/>
            <a:ext cx="394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PEOPLE RELATED: PERSONAL PERSPECTIVE</a:t>
            </a:r>
            <a:endParaRPr/>
          </a:p>
        </p:txBody>
      </p:sp>
      <p:sp>
        <p:nvSpPr>
          <p:cNvPr id="131" name="Google Shape;131;p10"/>
          <p:cNvSpPr txBox="1"/>
          <p:nvPr>
            <p:ph idx="1" type="body"/>
          </p:nvPr>
        </p:nvSpPr>
        <p:spPr>
          <a:xfrm>
            <a:off x="425482" y="1747645"/>
            <a:ext cx="5304000" cy="3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132" name="Google Shape;132;p10"/>
          <p:cNvSpPr txBox="1"/>
          <p:nvPr>
            <p:ph idx="2" type="body"/>
          </p:nvPr>
        </p:nvSpPr>
        <p:spPr>
          <a:xfrm>
            <a:off x="6977563" y="2338092"/>
            <a:ext cx="4306200" cy="2691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9pPr>
          </a:lstStyle>
          <a:p/>
        </p:txBody>
      </p:sp>
      <p:cxnSp>
        <p:nvCxnSpPr>
          <p:cNvPr id="133" name="Google Shape;133;p10"/>
          <p:cNvCxnSpPr/>
          <p:nvPr/>
        </p:nvCxnSpPr>
        <p:spPr>
          <a:xfrm>
            <a:off x="6096000" y="1420668"/>
            <a:ext cx="0" cy="41652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p10"/>
          <p:cNvSpPr txBox="1"/>
          <p:nvPr/>
        </p:nvSpPr>
        <p:spPr>
          <a:xfrm>
            <a:off x="425481" y="322847"/>
            <a:ext cx="6925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and outcomes 2 of 2</a:t>
            </a:r>
            <a:endParaRPr b="1" i="0"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and black symbol&#10;&#10;Description automatically generated with medium confidence" id="135" name="Google Shape;13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0043" y="4942980"/>
            <a:ext cx="285762" cy="226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quote marks on a black background&#10;&#10;Description automatically generated" id="136" name="Google Shape;13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099" y="2194368"/>
            <a:ext cx="283464" cy="224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365125"/>
            <a:ext cx="109728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825624"/>
            <a:ext cx="10972800" cy="4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TR"/>
              <a:buChar char="–"/>
              <a:defRPr b="0" i="0" sz="1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TR"/>
              <a:buChar char="–"/>
              <a:defRPr b="0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TR"/>
              <a:buChar char="–"/>
              <a:defRPr b="0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–"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420757" y="6500472"/>
            <a:ext cx="4114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pos="3696">
          <p15:clr>
            <a:srgbClr val="F26B43"/>
          </p15:clr>
        </p15:guide>
        <p15:guide id="8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609600" y="4556950"/>
            <a:ext cx="75531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4155"/>
                </a:solidFill>
                <a:latin typeface="Inter Tight ExtraLight"/>
                <a:ea typeface="Inter Tight ExtraLight"/>
                <a:cs typeface="Inter Tight ExtraLight"/>
                <a:sym typeface="Inter Tight ExtraLight"/>
              </a:rPr>
              <a:t>Pitch Deck para a categoria: </a:t>
            </a:r>
            <a:endParaRPr sz="2400">
              <a:solidFill>
                <a:srgbClr val="334155"/>
              </a:solidFill>
              <a:latin typeface="Inter Tight ExtraLight"/>
              <a:ea typeface="Inter Tight ExtraLight"/>
              <a:cs typeface="Inter Tight ExtraLight"/>
              <a:sym typeface="Inter Tight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4155"/>
                </a:solidFill>
                <a:latin typeface="Inter Tight"/>
                <a:ea typeface="Inter Tight"/>
                <a:cs typeface="Inter Tight"/>
                <a:sym typeface="Inter Tight"/>
              </a:rPr>
              <a:t>Early Adopter</a:t>
            </a:r>
            <a:endParaRPr sz="2400">
              <a:solidFill>
                <a:srgbClr val="334155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206" name="Google Shape;206;p18" title="TRACTIAN - BLUE 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8650" y="296950"/>
            <a:ext cx="1024824" cy="1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8" title="tractian_awards_2025_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275" y="2777487"/>
            <a:ext cx="3605057" cy="13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>
            <a:off x="10" y="-1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8178383" y="2347383"/>
            <a:ext cx="3435000" cy="3975000"/>
          </a:xfrm>
          <a:prstGeom prst="rect">
            <a:avLst/>
          </a:prstGeom>
          <a:noFill/>
          <a:ln cap="flat" cmpd="sng" w="9525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8088546" y="3630858"/>
            <a:ext cx="3492900" cy="26583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txBody>
          <a:bodyPr anchorCtr="0" anchor="t" bIns="91425" lIns="137150" spcFirstLastPara="1" rIns="1371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Utilize este espaço para detalhar os fatores que contribuíram para o resultado alcançado.</a:t>
            </a:r>
            <a:endParaRPr sz="12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4484537" y="2346425"/>
            <a:ext cx="3435000" cy="3975000"/>
          </a:xfrm>
          <a:prstGeom prst="rect">
            <a:avLst/>
          </a:prstGeom>
          <a:noFill/>
          <a:ln cap="flat" cmpd="sng" w="9525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4394700" y="3629900"/>
            <a:ext cx="3492900" cy="26583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txBody>
          <a:bodyPr anchorCtr="0" anchor="t" bIns="91425" lIns="137150" spcFirstLastPara="1" rIns="1371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Utilize este espaço para detalhar os fatores que contribuíram para o resultado alcançado.</a:t>
            </a:r>
            <a:endParaRPr sz="12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723875" y="2344625"/>
            <a:ext cx="3561000" cy="3975000"/>
          </a:xfrm>
          <a:prstGeom prst="rect">
            <a:avLst/>
          </a:prstGeom>
          <a:noFill/>
          <a:ln cap="flat" cmpd="sng" w="9525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615275" y="433775"/>
            <a:ext cx="5824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Resultados</a:t>
            </a:r>
            <a:endParaRPr sz="32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615275" y="1063500"/>
            <a:ext cx="6255900" cy="396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615275" y="2248688"/>
            <a:ext cx="3637500" cy="13794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 txBox="1"/>
          <p:nvPr/>
        </p:nvSpPr>
        <p:spPr>
          <a:xfrm>
            <a:off x="618475" y="2875599"/>
            <a:ext cx="123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18287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563EB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x</a:t>
            </a:r>
            <a:r>
              <a:rPr lang="en-US" sz="3100">
                <a:solidFill>
                  <a:srgbClr val="2563EB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%</a:t>
            </a:r>
            <a:endParaRPr sz="1800">
              <a:solidFill>
                <a:srgbClr val="2563EB"/>
              </a:solidFill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4376819" y="2248700"/>
            <a:ext cx="3497100" cy="13794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 txBox="1"/>
          <p:nvPr/>
        </p:nvSpPr>
        <p:spPr>
          <a:xfrm>
            <a:off x="5752675" y="3035525"/>
            <a:ext cx="20244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Descrição do indicador, incluindo informações como escopo, período, entre outros.</a:t>
            </a:r>
            <a:endParaRPr sz="9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4394175" y="2959313"/>
            <a:ext cx="13809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18287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563EB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x</a:t>
            </a:r>
            <a:r>
              <a:rPr lang="en-US" sz="3100">
                <a:solidFill>
                  <a:srgbClr val="2563EB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%</a:t>
            </a:r>
            <a:endParaRPr sz="1800">
              <a:solidFill>
                <a:srgbClr val="2563EB"/>
              </a:solidFill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8089425" y="2248700"/>
            <a:ext cx="3492881" cy="13794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 txBox="1"/>
          <p:nvPr/>
        </p:nvSpPr>
        <p:spPr>
          <a:xfrm>
            <a:off x="8219475" y="2959325"/>
            <a:ext cx="1325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18287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563EB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x%</a:t>
            </a:r>
            <a:endParaRPr sz="1800">
              <a:solidFill>
                <a:srgbClr val="2563EB"/>
              </a:solidFill>
            </a:endParaRPr>
          </a:p>
        </p:txBody>
      </p:sp>
      <p:sp>
        <p:nvSpPr>
          <p:cNvPr id="228" name="Google Shape;228;p19"/>
          <p:cNvSpPr txBox="1"/>
          <p:nvPr>
            <p:ph idx="4294967295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19"/>
          <p:cNvSpPr/>
          <p:nvPr/>
        </p:nvSpPr>
        <p:spPr>
          <a:xfrm>
            <a:off x="620725" y="3628100"/>
            <a:ext cx="3632100" cy="26583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txBody>
          <a:bodyPr anchorCtr="0" anchor="t" bIns="91425" lIns="137150" spcFirstLastPara="1" rIns="1371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Utilize este espaço para detalhar os fatores que contribuíram para o resultado alcançado.</a:t>
            </a:r>
            <a:endParaRPr sz="12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835500" y="2451888"/>
            <a:ext cx="317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KPI 1 - OEE</a:t>
            </a:r>
            <a:endParaRPr sz="1600"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4450100" y="2451896"/>
            <a:ext cx="349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KPI 2 - % Eficiência Operacional</a:t>
            </a:r>
            <a:endParaRPr sz="16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8237350" y="245188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KPI 3 - Variáveis Monitoradas</a:t>
            </a:r>
            <a:endParaRPr sz="16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2047975" y="3004600"/>
            <a:ext cx="20244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Descrição do indicador, incluindo informações como escopo, período, entre outros.</a:t>
            </a:r>
            <a:endParaRPr sz="9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9457375" y="3035525"/>
            <a:ext cx="20244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Descrição do indicador, incluindo informações como escopo, período, entre outros.</a:t>
            </a:r>
            <a:endParaRPr sz="9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615275" y="436400"/>
            <a:ext cx="6020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Perguntas da banca avaliadora</a:t>
            </a:r>
            <a:endParaRPr sz="32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615275" y="1063500"/>
            <a:ext cx="6255900" cy="396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"/>
          <p:cNvSpPr txBox="1"/>
          <p:nvPr>
            <p:ph idx="4294967295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20"/>
          <p:cNvSpPr txBox="1"/>
          <p:nvPr/>
        </p:nvSpPr>
        <p:spPr>
          <a:xfrm>
            <a:off x="1310275" y="1542775"/>
            <a:ext cx="758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Sua empresa adotou alguma solução da Tractian ainda em fase inicial ou piloto? Se sim, qual foi essa solução e como foi o processo de implementação?</a:t>
            </a:r>
            <a:endParaRPr sz="18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1309697" y="2558575"/>
            <a:ext cx="80064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Utilize este espaço para responder de forma clara, objetiva e fundamentada às perguntas feitas pela banca avaliadora. As respostas devem complementar as informações do projeto, esclarecer pontos levantados e demonstrar domínio técnico sobre a solução apresentada. Sempre que possível, inclua dados, exemplos práticos e referências às etapas do projeto para reforçar a argumentação. 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(Limite recomendado: 250 palavras)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1310270" y="3888925"/>
            <a:ext cx="800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A nova tecnologia foi integrada a outros processos, plataformas ou rotinas da empresa? Se sim, que tipo de integração foi realizada?</a:t>
            </a:r>
            <a:endParaRPr sz="18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1310270" y="4946650"/>
            <a:ext cx="80064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Utilize este espaço para responder de forma clara, objetiva e fundamentada às perguntas feitas pela banca avaliadora. As respostas devem complementar as informações do projeto, esclarecer pontos levantados e demonstrar domínio técnico sobre a solução apresentada. Sempre que possível, inclua dados, exemplos práticos e referências às etapas do projeto para reforçar a argumentação. 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(Limite recomendado: 250 palavras)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615275" y="1608481"/>
            <a:ext cx="601500" cy="6075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8FAFC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01</a:t>
            </a:r>
            <a:endParaRPr sz="2400">
              <a:solidFill>
                <a:srgbClr val="F8FAFC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615275" y="3949450"/>
            <a:ext cx="601500" cy="6075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8FAFC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02</a:t>
            </a:r>
            <a:endParaRPr sz="2400">
              <a:solidFill>
                <a:srgbClr val="F8FAFC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"/>
          <p:cNvSpPr/>
          <p:nvPr/>
        </p:nvSpPr>
        <p:spPr>
          <a:xfrm>
            <a:off x="615275" y="1063500"/>
            <a:ext cx="6255900" cy="396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"/>
          <p:cNvSpPr txBox="1"/>
          <p:nvPr>
            <p:ph idx="4294967295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21"/>
          <p:cNvSpPr txBox="1"/>
          <p:nvPr/>
        </p:nvSpPr>
        <p:spPr>
          <a:xfrm>
            <a:off x="1309422" y="1548100"/>
            <a:ext cx="916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Os dados de variáveis operacionais são cruzados com informações de manutenção para identificar correlações entre falhas e padrões de uso? Se sim, que aprendizados surgiram a partir disso?</a:t>
            </a:r>
            <a:endParaRPr sz="18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1309422" y="2430155"/>
            <a:ext cx="80055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Utilize este espaço para responder de forma clara, objetiva e fundamentada às perguntas feitas pela banca avaliadora. As respostas devem complementar as informações do projeto, esclarecer pontos levantados e demonstrar domínio técnico sobre a solução apresentada. Sempre que possível, inclua dados, exemplos práticos e referências às etapas do projeto para reforçar a argumentação. 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(Limite recomendado: 250 palavras)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1309422" y="3901715"/>
            <a:ext cx="800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Sua empresa criou alertas, gatilhos ou rotinas com base nessas variáveis para ajustar parâmetros operacionais ou acionar ações corretivas? Se sim, como esses ajustes contribuíram para o desempenho da produção?</a:t>
            </a:r>
            <a:endParaRPr sz="18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1309422" y="4835614"/>
            <a:ext cx="80055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Utilize este espaço para responder de forma clara, objetiva e fundamentada às perguntas feitas pela banca avaliadora. As respostas devem complementar as informações do projeto, esclarecer pontos levantados e demonstrar domínio técnico sobre a solução apresentada. Sempre que possível, inclua dados, exemplos práticos e referências às etapas do projeto para reforçar a argumentação. 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(Limite recomendado: 250 palavras)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615275" y="3949450"/>
            <a:ext cx="601500" cy="6075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8FAFC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04</a:t>
            </a:r>
            <a:endParaRPr sz="2400">
              <a:solidFill>
                <a:srgbClr val="F8FAFC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615275" y="1609928"/>
            <a:ext cx="601500" cy="6075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8FAFC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03</a:t>
            </a:r>
            <a:endParaRPr sz="2400">
              <a:solidFill>
                <a:srgbClr val="F8FAFC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615275" y="436400"/>
            <a:ext cx="6020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Perguntas da banca avaliadora</a:t>
            </a:r>
            <a:endParaRPr sz="32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"/>
          <p:cNvSpPr/>
          <p:nvPr/>
        </p:nvSpPr>
        <p:spPr>
          <a:xfrm>
            <a:off x="615275" y="1063500"/>
            <a:ext cx="6255900" cy="396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"/>
          <p:cNvSpPr txBox="1"/>
          <p:nvPr>
            <p:ph idx="4294967295" type="sldNum"/>
          </p:nvPr>
        </p:nvSpPr>
        <p:spPr>
          <a:xfrm>
            <a:off x="10828646" y="6500472"/>
            <a:ext cx="9891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1309422" y="1548100"/>
            <a:ext cx="916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Sua empresa utiliza dados de variáveis produtivas, como horas de operação, ciclos e consumo, para apoiar a tomada de decisão operacional? Se sim, como essas informações são aplicadas no dia a dia?</a:t>
            </a:r>
            <a:endParaRPr sz="18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1309422" y="2461955"/>
            <a:ext cx="80055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Utilize este espaço para responder de forma clara, objetiva e fundamentada às perguntas feitas pela banca avaliadora. As respostas devem complementar as informações do projeto, esclarecer pontos levantados e demonstrar domínio técnico sobre a solução apresentada. Sempre que possível, inclua dados, exemplos práticos e referências às etapas do projeto para reforçar a argumentação. 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(Limite recomendado: 250 palavras)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1309422" y="3901715"/>
            <a:ext cx="800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Os dados coletados influenciam diretamente no cálculo ou na melhoria do OEE? Se sim, quais aspectos do indicador foram mais impactados?</a:t>
            </a:r>
            <a:endParaRPr sz="18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1309422" y="4835614"/>
            <a:ext cx="80055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Utilize este espaço para responder de forma clara, objetiva e fundamentada às perguntas feitas pela banca avaliadora. As respostas devem complementar as informações do projeto, esclarecer pontos levantados e demonstrar domínio técnico sobre a solução apresentada. Sempre que possível, inclua dados, exemplos práticos e referências às etapas do projeto para reforçar a argumentação. 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(Limite recomendado: 250 palavras)</a:t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615275" y="3949450"/>
            <a:ext cx="601500" cy="6075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8FAFC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06</a:t>
            </a:r>
            <a:endParaRPr sz="2400">
              <a:solidFill>
                <a:srgbClr val="F8FAFC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615275" y="1609928"/>
            <a:ext cx="601500" cy="6075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8FAFC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05</a:t>
            </a:r>
            <a:endParaRPr sz="2400">
              <a:solidFill>
                <a:srgbClr val="F8FAFC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615275" y="436400"/>
            <a:ext cx="6020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4155"/>
                </a:solidFill>
                <a:latin typeface="Inter Tight Light"/>
                <a:ea typeface="Inter Tight Light"/>
                <a:cs typeface="Inter Tight Light"/>
                <a:sym typeface="Inter Tight Light"/>
              </a:rPr>
              <a:t>Perguntas da banca avaliadora</a:t>
            </a:r>
            <a:endParaRPr sz="3200">
              <a:solidFill>
                <a:srgbClr val="334155"/>
              </a:solidFill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76">
      <a:dk1>
        <a:srgbClr val="000000"/>
      </a:dk1>
      <a:lt1>
        <a:srgbClr val="FFFFFF"/>
      </a:lt1>
      <a:dk2>
        <a:srgbClr val="A9B3BE"/>
      </a:dk2>
      <a:lt2>
        <a:srgbClr val="EAECEE"/>
      </a:lt2>
      <a:accent1>
        <a:srgbClr val="001449"/>
      </a:accent1>
      <a:accent2>
        <a:srgbClr val="002A86"/>
      </a:accent2>
      <a:accent3>
        <a:srgbClr val="0070F2"/>
      </a:accent3>
      <a:accent4>
        <a:srgbClr val="1B90FF"/>
      </a:accent4>
      <a:accent5>
        <a:srgbClr val="89D1FF"/>
      </a:accent5>
      <a:accent6>
        <a:srgbClr val="D1EFFF"/>
      </a:accent6>
      <a:hlink>
        <a:srgbClr val="1B90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